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81" r:id="rId3"/>
    <p:sldId id="283" r:id="rId4"/>
    <p:sldId id="274" r:id="rId5"/>
    <p:sldId id="298" r:id="rId6"/>
    <p:sldId id="299" r:id="rId7"/>
    <p:sldId id="282" r:id="rId8"/>
    <p:sldId id="284" r:id="rId9"/>
    <p:sldId id="275" r:id="rId10"/>
    <p:sldId id="305" r:id="rId11"/>
    <p:sldId id="322" r:id="rId12"/>
    <p:sldId id="304" r:id="rId13"/>
    <p:sldId id="302" r:id="rId14"/>
    <p:sldId id="301" r:id="rId15"/>
    <p:sldId id="306" r:id="rId16"/>
    <p:sldId id="307" r:id="rId17"/>
    <p:sldId id="317" r:id="rId18"/>
    <p:sldId id="308" r:id="rId19"/>
    <p:sldId id="309" r:id="rId20"/>
    <p:sldId id="313" r:id="rId21"/>
    <p:sldId id="310" r:id="rId22"/>
    <p:sldId id="311" r:id="rId23"/>
    <p:sldId id="312" r:id="rId24"/>
    <p:sldId id="314" r:id="rId25"/>
    <p:sldId id="315" r:id="rId26"/>
    <p:sldId id="316" r:id="rId27"/>
    <p:sldId id="318" r:id="rId28"/>
    <p:sldId id="323" r:id="rId29"/>
    <p:sldId id="276" r:id="rId30"/>
    <p:sldId id="320" r:id="rId31"/>
    <p:sldId id="325" r:id="rId32"/>
    <p:sldId id="321" r:id="rId33"/>
    <p:sldId id="332" r:id="rId34"/>
    <p:sldId id="290" r:id="rId35"/>
    <p:sldId id="327" r:id="rId36"/>
    <p:sldId id="278" r:id="rId37"/>
    <p:sldId id="331" r:id="rId38"/>
    <p:sldId id="328" r:id="rId39"/>
    <p:sldId id="330" r:id="rId40"/>
    <p:sldId id="27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3C98D16-A9A1-F44A-8C38-5BE577997501}">
          <p14:sldIdLst>
            <p14:sldId id="273"/>
          </p14:sldIdLst>
        </p14:section>
        <p14:section name="Formalities" id="{EE8FD0CF-A25F-A540-8B94-CDB611F048E6}">
          <p14:sldIdLst>
            <p14:sldId id="281"/>
            <p14:sldId id="283"/>
          </p14:sldIdLst>
        </p14:section>
        <p14:section name="Introduction" id="{D9EBD24D-C993-DF4D-8056-9B6F3711C244}">
          <p14:sldIdLst>
            <p14:sldId id="274"/>
            <p14:sldId id="298"/>
            <p14:sldId id="299"/>
            <p14:sldId id="282"/>
            <p14:sldId id="284"/>
          </p14:sldIdLst>
        </p14:section>
        <p14:section name="Central dogma" id="{F77715A2-7F68-1943-9841-CEFF63F5B99D}">
          <p14:sldIdLst>
            <p14:sldId id="275"/>
            <p14:sldId id="305"/>
            <p14:sldId id="322"/>
            <p14:sldId id="304"/>
            <p14:sldId id="302"/>
            <p14:sldId id="301"/>
            <p14:sldId id="306"/>
            <p14:sldId id="307"/>
            <p14:sldId id="317"/>
            <p14:sldId id="308"/>
            <p14:sldId id="309"/>
            <p14:sldId id="313"/>
            <p14:sldId id="310"/>
            <p14:sldId id="311"/>
            <p14:sldId id="312"/>
            <p14:sldId id="314"/>
            <p14:sldId id="315"/>
            <p14:sldId id="316"/>
          </p14:sldIdLst>
        </p14:section>
        <p14:section name="Sequences" id="{13B8AA30-F402-0145-A21E-655676AEB9A9}">
          <p14:sldIdLst>
            <p14:sldId id="318"/>
            <p14:sldId id="323"/>
            <p14:sldId id="276"/>
            <p14:sldId id="320"/>
            <p14:sldId id="325"/>
            <p14:sldId id="321"/>
            <p14:sldId id="332"/>
          </p14:sldIdLst>
        </p14:section>
        <p14:section name="Coding examples" id="{3AE20213-979D-1044-91EC-DAFDA7639516}">
          <p14:sldIdLst>
            <p14:sldId id="290"/>
          </p14:sldIdLst>
        </p14:section>
        <p14:section name="Databases" id="{80891B87-8133-D248-8604-8B3622D470A1}">
          <p14:sldIdLst>
            <p14:sldId id="327"/>
            <p14:sldId id="278"/>
            <p14:sldId id="331"/>
            <p14:sldId id="328"/>
            <p14:sldId id="330"/>
          </p14:sldIdLst>
        </p14:section>
        <p14:section name="Wrap-Up" id="{3E11A05D-87AF-9148-B2F7-7DBDE4F040A0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321D"/>
    <a:srgbClr val="DA4C29"/>
    <a:srgbClr val="E26636"/>
    <a:srgbClr val="E98142"/>
    <a:srgbClr val="F09B4E"/>
    <a:srgbClr val="F8B55B"/>
    <a:srgbClr val="FFCF67"/>
    <a:srgbClr val="F5A934"/>
    <a:srgbClr val="F7B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/>
    <p:restoredTop sz="94652"/>
  </p:normalViewPr>
  <p:slideViewPr>
    <p:cSldViewPr snapToGrid="0" snapToObjects="1">
      <p:cViewPr varScale="1">
        <p:scale>
          <a:sx n="100" d="100"/>
          <a:sy n="100" d="100"/>
        </p:scale>
        <p:origin x="49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6:45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7:31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8:13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3:42:09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3:42:09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3:57:56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56.jpe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57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58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9.png"/><Relationship Id="rId3" Type="http://schemas.openxmlformats.org/officeDocument/2006/relationships/image" Target="../media/image5.svg"/><Relationship Id="rId21" Type="http://schemas.openxmlformats.org/officeDocument/2006/relationships/image" Target="../media/image22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customXml" Target="../ink/ink1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4.svg"/><Relationship Id="rId10" Type="http://schemas.openxmlformats.org/officeDocument/2006/relationships/image" Target="../media/image12.png"/><Relationship Id="rId19" Type="http://schemas.openxmlformats.org/officeDocument/2006/relationships/image" Target="../media/image20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6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64.png"/><Relationship Id="rId3" Type="http://schemas.openxmlformats.org/officeDocument/2006/relationships/image" Target="../media/image63.svg"/><Relationship Id="rId21" Type="http://schemas.openxmlformats.org/officeDocument/2006/relationships/image" Target="../media/image67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28.xml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5.sv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68.png"/><Relationship Id="rId3" Type="http://schemas.openxmlformats.org/officeDocument/2006/relationships/image" Target="../media/image63.svg"/><Relationship Id="rId21" Type="http://schemas.openxmlformats.org/officeDocument/2006/relationships/image" Target="../media/image71.pn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29.xml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9.sv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customXml" Target="../ink/ink3.xml"/><Relationship Id="rId3" Type="http://schemas.openxmlformats.org/officeDocument/2006/relationships/image" Target="../media/image5.svg"/><Relationship Id="rId21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customXml" Target="../ink/ink2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9.svg"/><Relationship Id="rId10" Type="http://schemas.openxmlformats.org/officeDocument/2006/relationships/image" Target="../media/image12.png"/><Relationship Id="rId19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70.jpeg"/><Relationship Id="rId3" Type="http://schemas.openxmlformats.org/officeDocument/2006/relationships/image" Target="../media/image6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6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73.png"/><Relationship Id="rId3" Type="http://schemas.openxmlformats.org/officeDocument/2006/relationships/image" Target="../media/image6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74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75.png"/><Relationship Id="rId3" Type="http://schemas.openxmlformats.org/officeDocument/2006/relationships/image" Target="../media/image6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72.png"/><Relationship Id="rId2" Type="http://schemas.openxmlformats.org/officeDocument/2006/relationships/image" Target="../media/image62.png"/><Relationship Id="rId16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76.jpe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79.png"/><Relationship Id="rId3" Type="http://schemas.openxmlformats.org/officeDocument/2006/relationships/image" Target="../media/image78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77.png"/><Relationship Id="rId16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hyperlink" Target="https://www.ensembl.org/Homo_sapiens/Gene/Summary?db=core;g=ENSG00000139618;r=13:32315086-32400268" TargetMode="External"/><Relationship Id="rId3" Type="http://schemas.openxmlformats.org/officeDocument/2006/relationships/image" Target="../media/image4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40.png"/><Relationship Id="rId2" Type="http://schemas.openxmlformats.org/officeDocument/2006/relationships/image" Target="../media/image43.png"/><Relationship Id="rId16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19" Type="http://schemas.openxmlformats.org/officeDocument/2006/relationships/image" Target="../media/image80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hyperlink" Target="https://www.ncbi.nlm.nih.gov/nuccore/AF165912?report=graph" TargetMode="External"/><Relationship Id="rId3" Type="http://schemas.openxmlformats.org/officeDocument/2006/relationships/image" Target="../media/image4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40.png"/><Relationship Id="rId2" Type="http://schemas.openxmlformats.org/officeDocument/2006/relationships/image" Target="../media/image43.png"/><Relationship Id="rId16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19" Type="http://schemas.openxmlformats.org/officeDocument/2006/relationships/image" Target="../media/image81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hyperlink" Target="https://genome-euro.ucsc.edu/cgi-bin/hgTracks?db=hg38&amp;lastVirtModeType=default&amp;lastVirtModeExtraState=&amp;virtModeType=default&amp;virtMode=0&amp;nonVirtPosition=&amp;position=chr13%3A32315508-32400268&amp;hgsid=407305565_JZYTaXERTS1Pg2IHP00ZI2ywj9JK" TargetMode="External"/><Relationship Id="rId3" Type="http://schemas.openxmlformats.org/officeDocument/2006/relationships/image" Target="../media/image4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40.png"/><Relationship Id="rId2" Type="http://schemas.openxmlformats.org/officeDocument/2006/relationships/image" Target="../media/image43.png"/><Relationship Id="rId16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19" Type="http://schemas.openxmlformats.org/officeDocument/2006/relationships/image" Target="../media/image82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hyperlink" Target="https://www.genenames.org/data/gene-symbol-report/#!/hgnc_id/HGNC:1101" TargetMode="External"/><Relationship Id="rId3" Type="http://schemas.openxmlformats.org/officeDocument/2006/relationships/image" Target="../media/image4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40.png"/><Relationship Id="rId2" Type="http://schemas.openxmlformats.org/officeDocument/2006/relationships/image" Target="../media/image43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19" Type="http://schemas.openxmlformats.org/officeDocument/2006/relationships/image" Target="../media/image83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hyperlink" Target="https://www.uniprot.org/uniprotkb/P51587/entry" TargetMode="External"/><Relationship Id="rId3" Type="http://schemas.openxmlformats.org/officeDocument/2006/relationships/image" Target="../media/image4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40.png"/><Relationship Id="rId2" Type="http://schemas.openxmlformats.org/officeDocument/2006/relationships/image" Target="../media/image43.png"/><Relationship Id="rId16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19" Type="http://schemas.openxmlformats.org/officeDocument/2006/relationships/image" Target="../media/image84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34.png"/><Relationship Id="rId3" Type="http://schemas.openxmlformats.org/officeDocument/2006/relationships/image" Target="../media/image31.svg"/><Relationship Id="rId21" Type="http://schemas.openxmlformats.org/officeDocument/2006/relationships/image" Target="../media/image37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30.png"/><Relationship Id="rId16" Type="http://schemas.openxmlformats.org/officeDocument/2006/relationships/customXml" Target="../ink/ink4.xml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23" Type="http://schemas.openxmlformats.org/officeDocument/2006/relationships/image" Target="../media/image39.png"/><Relationship Id="rId10" Type="http://schemas.openxmlformats.org/officeDocument/2006/relationships/image" Target="../media/image12.png"/><Relationship Id="rId19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3" Type="http://schemas.openxmlformats.org/officeDocument/2006/relationships/image" Target="../media/image86.svg"/><Relationship Id="rId21" Type="http://schemas.openxmlformats.org/officeDocument/2006/relationships/image" Target="../media/image40.png"/><Relationship Id="rId7" Type="http://schemas.openxmlformats.org/officeDocument/2006/relationships/image" Target="../media/image90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94.svg"/><Relationship Id="rId2" Type="http://schemas.openxmlformats.org/officeDocument/2006/relationships/image" Target="../media/image85.png"/><Relationship Id="rId16" Type="http://schemas.openxmlformats.org/officeDocument/2006/relationships/image" Target="../media/image12.png"/><Relationship Id="rId20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7.svg"/><Relationship Id="rId24" Type="http://schemas.openxmlformats.org/officeDocument/2006/relationships/image" Target="../media/image93.png"/><Relationship Id="rId5" Type="http://schemas.openxmlformats.org/officeDocument/2006/relationships/image" Target="../media/image88.svg"/><Relationship Id="rId15" Type="http://schemas.openxmlformats.org/officeDocument/2006/relationships/image" Target="../media/image11.svg"/><Relationship Id="rId23" Type="http://schemas.openxmlformats.org/officeDocument/2006/relationships/image" Target="../media/image92.sv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image" Target="../media/image87.png"/><Relationship Id="rId9" Type="http://schemas.openxmlformats.org/officeDocument/2006/relationships/image" Target="../media/image33.svg"/><Relationship Id="rId14" Type="http://schemas.openxmlformats.org/officeDocument/2006/relationships/image" Target="../media/image10.png"/><Relationship Id="rId22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1.png"/><Relationship Id="rId3" Type="http://schemas.openxmlformats.org/officeDocument/2006/relationships/image" Target="../media/image31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2.png"/><Relationship Id="rId3" Type="http://schemas.openxmlformats.org/officeDocument/2006/relationships/image" Target="../media/image31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3.png"/><Relationship Id="rId3" Type="http://schemas.openxmlformats.org/officeDocument/2006/relationships/image" Target="../media/image31.svg"/><Relationship Id="rId21" Type="http://schemas.openxmlformats.org/officeDocument/2006/relationships/image" Target="../media/image4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customXml" Target="../ink/ink7.xml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44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3.png"/><Relationship Id="rId3" Type="http://schemas.openxmlformats.org/officeDocument/2006/relationships/image" Target="../media/image31.svg"/><Relationship Id="rId21" Type="http://schemas.openxmlformats.org/officeDocument/2006/relationships/image" Target="../media/image48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5" Type="http://schemas.openxmlformats.org/officeDocument/2006/relationships/image" Target="../media/image52.svg"/><Relationship Id="rId2" Type="http://schemas.openxmlformats.org/officeDocument/2006/relationships/image" Target="../media/image30.png"/><Relationship Id="rId16" Type="http://schemas.openxmlformats.org/officeDocument/2006/relationships/customXml" Target="../ink/ink8.xml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51.pn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23" Type="http://schemas.openxmlformats.org/officeDocument/2006/relationships/image" Target="../media/image50.svg"/><Relationship Id="rId10" Type="http://schemas.openxmlformats.org/officeDocument/2006/relationships/image" Target="../media/image12.png"/><Relationship Id="rId19" Type="http://schemas.openxmlformats.org/officeDocument/2006/relationships/image" Target="../media/image44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55.jpe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Wideo 68" title="Obrócona podwójna szesnastka">
            <a:hlinkClick r:id="" action="ppaction://media"/>
            <a:extLst>
              <a:ext uri="{FF2B5EF4-FFF2-40B4-BE49-F238E27FC236}">
                <a16:creationId xmlns:a16="http://schemas.microsoft.com/office/drawing/2014/main" id="{123A8A42-14D5-291A-0E69-F894448C8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0" name="Dowolny kształt 79">
            <a:extLst>
              <a:ext uri="{FF2B5EF4-FFF2-40B4-BE49-F238E27FC236}">
                <a16:creationId xmlns:a16="http://schemas.microsoft.com/office/drawing/2014/main" id="{134A30AB-6A27-4A85-C995-7E0E7D05F0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089100 w 12192000"/>
              <a:gd name="connsiteY0" fmla="*/ 2595335 h 6858000"/>
              <a:gd name="connsiteX1" fmla="*/ 3958771 w 12192000"/>
              <a:gd name="connsiteY1" fmla="*/ 2725664 h 6858000"/>
              <a:gd name="connsiteX2" fmla="*/ 3958771 w 12192000"/>
              <a:gd name="connsiteY2" fmla="*/ 3246963 h 6858000"/>
              <a:gd name="connsiteX3" fmla="*/ 4089100 w 12192000"/>
              <a:gd name="connsiteY3" fmla="*/ 3377292 h 6858000"/>
              <a:gd name="connsiteX4" fmla="*/ 8349642 w 12192000"/>
              <a:gd name="connsiteY4" fmla="*/ 3377292 h 6858000"/>
              <a:gd name="connsiteX5" fmla="*/ 8479971 w 12192000"/>
              <a:gd name="connsiteY5" fmla="*/ 3246963 h 6858000"/>
              <a:gd name="connsiteX6" fmla="*/ 8479971 w 12192000"/>
              <a:gd name="connsiteY6" fmla="*/ 2725664 h 6858000"/>
              <a:gd name="connsiteX7" fmla="*/ 8349642 w 12192000"/>
              <a:gd name="connsiteY7" fmla="*/ 259533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089100" y="2595335"/>
                </a:moveTo>
                <a:cubicBezTo>
                  <a:pt x="4017121" y="2595335"/>
                  <a:pt x="3958771" y="2653685"/>
                  <a:pt x="3958771" y="2725664"/>
                </a:cubicBezTo>
                <a:lnTo>
                  <a:pt x="3958771" y="3246963"/>
                </a:lnTo>
                <a:cubicBezTo>
                  <a:pt x="3958771" y="3318942"/>
                  <a:pt x="4017121" y="3377292"/>
                  <a:pt x="4089100" y="3377292"/>
                </a:cubicBezTo>
                <a:lnTo>
                  <a:pt x="8349642" y="3377292"/>
                </a:lnTo>
                <a:cubicBezTo>
                  <a:pt x="8421621" y="3377292"/>
                  <a:pt x="8479971" y="3318942"/>
                  <a:pt x="8479971" y="3246963"/>
                </a:cubicBezTo>
                <a:lnTo>
                  <a:pt x="8479971" y="2725664"/>
                </a:lnTo>
                <a:cubicBezTo>
                  <a:pt x="8479971" y="2653685"/>
                  <a:pt x="8421621" y="2595335"/>
                  <a:pt x="8349642" y="25953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67" name="Tytuł 66">
            <a:extLst>
              <a:ext uri="{FF2B5EF4-FFF2-40B4-BE49-F238E27FC236}">
                <a16:creationId xmlns:a16="http://schemas.microsoft.com/office/drawing/2014/main" id="{EE061663-E749-E0E1-4E33-2D34D9DF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4" y="2543628"/>
            <a:ext cx="3817257" cy="885372"/>
          </a:xfrm>
        </p:spPr>
        <p:txBody>
          <a:bodyPr/>
          <a:lstStyle/>
          <a:p>
            <a:r>
              <a:rPr lang="pl-PL" dirty="0" err="1"/>
              <a:t>Bioinformatics</a:t>
            </a:r>
            <a:endParaRPr lang="pl-PL" dirty="0"/>
          </a:p>
        </p:txBody>
      </p:sp>
      <p:pic>
        <p:nvPicPr>
          <p:cNvPr id="76" name="Grafika 75" descr="Szkło powiększające z wypełnieniem pełnym">
            <a:extLst>
              <a:ext uri="{FF2B5EF4-FFF2-40B4-BE49-F238E27FC236}">
                <a16:creationId xmlns:a16="http://schemas.microsoft.com/office/drawing/2014/main" id="{D03AD4B6-F22E-8AC8-101E-51DB572E6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2647043"/>
            <a:ext cx="678543" cy="678543"/>
          </a:xfrm>
          <a:prstGeom prst="rect">
            <a:avLst/>
          </a:prstGeom>
        </p:spPr>
      </p:pic>
      <p:sp>
        <p:nvSpPr>
          <p:cNvPr id="81" name="Tytuł 66">
            <a:extLst>
              <a:ext uri="{FF2B5EF4-FFF2-40B4-BE49-F238E27FC236}">
                <a16:creationId xmlns:a16="http://schemas.microsoft.com/office/drawing/2014/main" id="{EAEEA269-9EB5-3D28-CFBA-FBBE2FF5286E}"/>
              </a:ext>
            </a:extLst>
          </p:cNvPr>
          <p:cNvSpPr txBox="1">
            <a:spLocks/>
          </p:cNvSpPr>
          <p:nvPr/>
        </p:nvSpPr>
        <p:spPr>
          <a:xfrm>
            <a:off x="0" y="5032827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82" name="Tytuł 66">
            <a:extLst>
              <a:ext uri="{FF2B5EF4-FFF2-40B4-BE49-F238E27FC236}">
                <a16:creationId xmlns:a16="http://schemas.microsoft.com/office/drawing/2014/main" id="{4A68744A-28E0-02FA-3385-A763D8F6DB5C}"/>
              </a:ext>
            </a:extLst>
          </p:cNvPr>
          <p:cNvSpPr txBox="1">
            <a:spLocks/>
          </p:cNvSpPr>
          <p:nvPr/>
        </p:nvSpPr>
        <p:spPr>
          <a:xfrm>
            <a:off x="0" y="5581649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</p:spTree>
    <p:extLst>
      <p:ext uri="{BB962C8B-B14F-4D97-AF65-F5344CB8AC3E}">
        <p14:creationId xmlns:p14="http://schemas.microsoft.com/office/powerpoint/2010/main" val="27732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00891-B339-C5A5-4CB7-6D0C660E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9BA6668-8D45-35C9-08EC-BB5B44A492A5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AC41B2FA-A536-4707-3ADF-E054F3F7C004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13DA871-115A-B39D-DFC0-328BC64AFF7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F713374D-F397-6641-CE74-F04227E0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7FC83C62-C1EB-95B6-0500-9F54FD4E4447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CA9EFE54-07B6-6722-A73C-F9C38B13D9E4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BF31C417-61D2-5B1D-7777-A1392433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927B9D87-E37C-EA2F-FC6E-D86799557C13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96959E55-954A-758A-A657-265544B249DA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4F794AFA-B0E6-05B6-0860-DD2AA6863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9BD1CA55-49DB-1870-8042-11F653471520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5624547E-7084-5EBA-B223-951BB19EFFDA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C792B956-15FF-B311-9494-72AF379BF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4B9A6419-BB4A-6E8E-D3EA-D19FF4C35892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90141BA6-359E-9890-BC74-70A92981D6BA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2D28F420-B7B9-4D06-DF7A-9CC6AC6F9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F039241F-50B8-0CB5-A324-9FAEE25B8A30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6A4243C7-9CC5-064F-0ECD-53AE8C3229B1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52F3F9C-E608-EF3D-F1A8-EC31DED56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9934E53F-399C-1F02-ED43-4CC6F14E37B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810CBFE-AEE9-9521-6FAA-43D7DAAF2BF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6076960D-AAC8-1524-E72D-7C08F89C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5349CF9B-A49A-75F0-4679-C824131A654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43E0124-5986-58D2-1D85-2296CE04D8A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43E0124-5986-58D2-1D85-2296CE04D8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F74816A2-BDFB-D31F-17D3-4D793E51B3F4}"/>
              </a:ext>
            </a:extLst>
          </p:cNvPr>
          <p:cNvSpPr/>
          <p:nvPr/>
        </p:nvSpPr>
        <p:spPr>
          <a:xfrm>
            <a:off x="2148114" y="1164438"/>
            <a:ext cx="8621486" cy="5118893"/>
          </a:xfrm>
          <a:prstGeom prst="roundRect">
            <a:avLst>
              <a:gd name="adj" fmla="val 620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E09A103-D4CA-C77E-725C-EFC1C91B6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23" y="1295942"/>
            <a:ext cx="7232666" cy="49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73426489-6ECF-AAB1-4173-C18903553226}"/>
              </a:ext>
            </a:extLst>
          </p:cNvPr>
          <p:cNvSpPr txBox="1"/>
          <p:nvPr/>
        </p:nvSpPr>
        <p:spPr>
          <a:xfrm>
            <a:off x="3932927" y="6223920"/>
            <a:ext cx="54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/>
              <a:t>DNA/RNA </a:t>
            </a:r>
            <a:r>
              <a:rPr lang="pl-PL" sz="3600" dirty="0" err="1"/>
              <a:t>structure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28686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064B6D-762E-62C6-B7BA-3363EB6C6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1853F88-7335-06B1-42BC-BD6A3E83B4B1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373B7378-77E3-5EF2-47CA-2609F3A4C6F2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32FB40DE-71B2-172E-E634-F8B6FC4F48EE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DE8899EF-30C2-C6F5-EB7A-D7493644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7D5E0A6-52BE-E809-5451-763EF3F034E3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92CF5F5B-FA24-E9E1-48FE-440652EBB1D1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F78C6D82-E480-E35F-C788-AD66649F2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6D8DAB9-FAF5-F511-22EE-96E9928D10BD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86C1999-8077-45F9-AC88-652F732F545E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7CDDB439-53BD-AC5C-3820-98AA6379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C4862A48-DEF4-33CE-140E-C72D2E06A38B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7822FA5A-4835-3908-06C7-00763A6D87BA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D5A6B091-746D-491A-41B7-705602DCE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E1671CC4-054F-F7EB-79E8-C032B97E690B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7041C6FB-0CA6-04E0-E796-1C479E578C8F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C70BAA89-A49D-AF9A-5845-0D6C654A3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AA3FA0AB-5BC5-4696-0E5D-F4DAC22976DD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7EE7CECE-8EAA-7DF3-B778-D5086F88E4ED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B9C417C9-F50B-1BDC-8F66-D6A71AD6B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C9A3B3AC-43F1-3EAD-BC23-281DA0995B7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A9A2FA12-BB7B-123D-9D0F-8836E42B8F5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C3FCEDCB-51AA-2186-EA02-BACCF3E2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A09664BC-8AE3-066A-C42F-9BF28527B91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F5FFDBEF-4971-93B9-C533-C5DA1D512EA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F5FFDBEF-4971-93B9-C533-C5DA1D512E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996B3F83-52D0-8EE3-353E-B37E617DB6A8}"/>
              </a:ext>
            </a:extLst>
          </p:cNvPr>
          <p:cNvSpPr/>
          <p:nvPr/>
        </p:nvSpPr>
        <p:spPr>
          <a:xfrm>
            <a:off x="2148114" y="1164438"/>
            <a:ext cx="8621486" cy="4075219"/>
          </a:xfrm>
          <a:prstGeom prst="roundRect">
            <a:avLst>
              <a:gd name="adj" fmla="val 620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D9176AB-201D-87E3-5B8C-E401C88E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301" y="1712090"/>
            <a:ext cx="7327111" cy="297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A3C9EBE-9CA2-05D0-CD06-A4A83922EB47}"/>
              </a:ext>
            </a:extLst>
          </p:cNvPr>
          <p:cNvSpPr txBox="1"/>
          <p:nvPr/>
        </p:nvSpPr>
        <p:spPr>
          <a:xfrm>
            <a:off x="3938937" y="5464143"/>
            <a:ext cx="54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/>
              <a:t>Protein </a:t>
            </a:r>
            <a:r>
              <a:rPr lang="pl-PL" sz="3600" dirty="0" err="1"/>
              <a:t>structure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65875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0C921-5103-782C-DCFB-481E2C6A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AC1A26E-23A6-62D4-9233-6CA150BD86A5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3BC62F99-35C4-72B9-410C-0A0C51158B32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5CE20307-4A0F-53FB-294B-077B282E853F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8D9B2125-1F7C-BA15-B1B2-DEAE2C79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BE2A3679-4F9D-A66E-9529-CBF8397870F6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83447AC7-1CA0-89F4-B2CF-6430F3552D62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58B157EC-B3ED-5117-2EA1-5698E2E48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8BD54D9E-20D2-0278-0FB9-BB1D16913F9C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7A61F56B-6140-1AE6-A69F-17A2A231057D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F7FF0469-38E5-78D9-591D-1E121F1AB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96D1A1CB-C0CD-DAAB-69CE-87E35E9FBE92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429FC72D-09A3-3334-E340-B245DFF23A42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FBAA59C-05BC-4B16-BA05-B720B206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3E667085-7D02-CDA1-38A8-0F4B12E85B71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88ED292C-4DF6-8952-FD8E-A15DAA879B5C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C1074967-5892-3CF7-EC48-A8F9617B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90F4400B-7C4D-8004-C21E-079EBF711F0E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78F95989-9AB6-E539-A733-D2F3CFF36CB5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77D16AF8-CD0C-61BC-08BA-98BD5159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8FA4E125-53D4-11AA-B180-A0649EDC85F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DB86E235-2BC1-86B5-4F6E-6263F121BD7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4E248D5-EF2A-5D4A-62C7-9E6132C12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BC9348B5-8F46-146A-6518-A9DE21A801A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CA53BFD-5926-E3A1-4511-3CD5616DD8B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CA53BFD-5926-E3A1-4511-3CD5616DD8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F0D70F3C-49D9-709E-CCC3-A6EBDCD7D592}"/>
              </a:ext>
            </a:extLst>
          </p:cNvPr>
          <p:cNvSpPr/>
          <p:nvPr/>
        </p:nvSpPr>
        <p:spPr>
          <a:xfrm>
            <a:off x="2148114" y="1164437"/>
            <a:ext cx="8621486" cy="5549717"/>
          </a:xfrm>
          <a:prstGeom prst="roundRect">
            <a:avLst>
              <a:gd name="adj" fmla="val 620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EB46675-5523-7C0D-2563-03835BAEB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017" y="1312211"/>
            <a:ext cx="6753679" cy="54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6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69FB7B-55E6-93B2-EE0E-E238CEC9B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zaokrąglony 6">
            <a:extLst>
              <a:ext uri="{FF2B5EF4-FFF2-40B4-BE49-F238E27FC236}">
                <a16:creationId xmlns:a16="http://schemas.microsoft.com/office/drawing/2014/main" id="{81EB2C56-5815-DED3-0C9C-92781C8845A1}"/>
              </a:ext>
            </a:extLst>
          </p:cNvPr>
          <p:cNvSpPr/>
          <p:nvPr/>
        </p:nvSpPr>
        <p:spPr>
          <a:xfrm>
            <a:off x="3469119" y="4673094"/>
            <a:ext cx="5544459" cy="994053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rostokąt zaokrąglony 5">
            <a:extLst>
              <a:ext uri="{FF2B5EF4-FFF2-40B4-BE49-F238E27FC236}">
                <a16:creationId xmlns:a16="http://schemas.microsoft.com/office/drawing/2014/main" id="{98662B25-9D5A-F97A-9DF5-3C1F7F9A0BFF}"/>
              </a:ext>
            </a:extLst>
          </p:cNvPr>
          <p:cNvSpPr/>
          <p:nvPr/>
        </p:nvSpPr>
        <p:spPr>
          <a:xfrm>
            <a:off x="3490787" y="3183948"/>
            <a:ext cx="5544459" cy="994053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6EA66F4D-27CE-618A-B48E-8354E01FBCC5}"/>
              </a:ext>
            </a:extLst>
          </p:cNvPr>
          <p:cNvSpPr/>
          <p:nvPr/>
        </p:nvSpPr>
        <p:spPr>
          <a:xfrm>
            <a:off x="3512455" y="1651260"/>
            <a:ext cx="5544459" cy="994053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C622687-C273-4948-95BF-06068F7D961D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3A79F783-63FF-8418-C439-D832B2163CA4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36A2DF5-E806-ECCE-2883-4E69906DA31C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1FEACA85-CA7C-4592-1262-CBB23961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9050EB42-BCA7-518E-112A-02291C9B9695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5DEBFCE-19D2-BF17-42A0-BAC8A4EBC849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2D1710BE-D6B2-67B6-7CC3-BFEF9A87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00827026-E14A-6EA6-52AE-1E229AC7C7BD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7DBF2ACA-6D4C-A167-5AF3-CDF900821DC3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BFE8810A-5F7A-2D25-C7F0-2D31A065E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8BBBFE78-0462-52FB-55AC-EB2FD5B0C795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DDC3F652-37C8-9802-6044-D52B1B3A6FAE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19DB5682-3C02-C42D-B3C8-4355BF0D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6B3C0B74-D620-F494-93C6-61C9DC7E69A8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9A76168E-0147-1C3C-7F19-80192CE2DAA6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AFCEFB73-F380-EB08-8953-37A6EF639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405272EA-129D-9B16-4F48-B71D467254A7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62AED632-B851-BB0D-6258-318AD3A6F83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AE56E5F6-6699-6AE1-D207-C89CEC02D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6175C0DE-1606-AB16-D126-8A89DAD0D41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459274BF-6CCF-3C24-8EE5-EE6308D5307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9319AB66-5FAD-ACB8-B4DD-045564160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CCA350BB-3ECC-8FA0-BAFA-64B28925EA2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CA13BE2-B118-3681-5DD3-8205AF57C77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CA13BE2-B118-3681-5DD3-8205AF57C7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pole tekstowe 1">
            <a:extLst>
              <a:ext uri="{FF2B5EF4-FFF2-40B4-BE49-F238E27FC236}">
                <a16:creationId xmlns:a16="http://schemas.microsoft.com/office/drawing/2014/main" id="{CE41DDA1-72C0-9C03-F8E8-DE90EFFEF698}"/>
              </a:ext>
            </a:extLst>
          </p:cNvPr>
          <p:cNvSpPr txBox="1"/>
          <p:nvPr/>
        </p:nvSpPr>
        <p:spPr>
          <a:xfrm>
            <a:off x="3614056" y="1804775"/>
            <a:ext cx="54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DNA:      ACTGCTGTCACT…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8DD2169-D100-7FAE-63A4-8C254F95E016}"/>
              </a:ext>
            </a:extLst>
          </p:cNvPr>
          <p:cNvSpPr txBox="1"/>
          <p:nvPr/>
        </p:nvSpPr>
        <p:spPr>
          <a:xfrm>
            <a:off x="3614056" y="3305345"/>
            <a:ext cx="54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RNA:      ACUGCUGUCACT…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0237095-9271-5828-DE61-FF9E56B832EF}"/>
              </a:ext>
            </a:extLst>
          </p:cNvPr>
          <p:cNvSpPr txBox="1"/>
          <p:nvPr/>
        </p:nvSpPr>
        <p:spPr>
          <a:xfrm>
            <a:off x="3614056" y="4805915"/>
            <a:ext cx="54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Protein: TAFT…</a:t>
            </a:r>
          </a:p>
        </p:txBody>
      </p:sp>
    </p:spTree>
    <p:extLst>
      <p:ext uri="{BB962C8B-B14F-4D97-AF65-F5344CB8AC3E}">
        <p14:creationId xmlns:p14="http://schemas.microsoft.com/office/powerpoint/2010/main" val="692991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2728A-9B13-26EA-9E5B-594CF575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F254937-DA1B-E4E5-CE3F-82AAE4FD4F0C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0337C9CD-6DF4-C98A-1A6F-0623DCBCE174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7687657-1EED-5950-E878-3D50FBF32DC7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D791F677-D31D-5F67-E4ED-CBD52198A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3ED4E54E-E2C0-4F7E-60A8-28DCCE1239C8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040DFF24-E4A3-2C30-9756-7A7DEAE1BFA9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0EF9671E-DC00-FFA1-0270-E3D9187F8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53331969-53A1-FA60-1D2C-5B170D967F54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9291C87-BB7F-E537-F549-825E56DDB7BA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7F9EAC16-6210-8865-9D72-2CF5EC5A9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58B7C47-68C1-BA1D-6F8E-FA11CD1303E3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0A2D659F-0574-6021-E96E-9FA53CF738E9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0395FA75-52D5-6BDE-21F6-F2FE80EE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2067559C-B3D8-1694-E4A2-F7D835C1DA46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960091AC-4CE4-BF80-0654-3909AB0FA8E0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7EE5B869-3563-A18F-CE46-B5A792745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98E490A7-B537-FA7C-1F7B-56C7FE9E38D5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51240D9A-E059-B929-B21D-C045C170ECD7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4FEC4D5B-B47F-3D42-83E5-CCBD65AC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CF77C00C-D392-891D-043D-3945E10C913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89ABA10C-EF8D-C2F5-5D8D-56BF6541B05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354CBD64-6C87-EF04-E54C-AC4E1507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2D86F444-D513-EC5C-72EA-85DDC1CD293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B6FB1116-14F6-ED0D-FFC0-55D45EF035F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B6FB1116-14F6-ED0D-FFC0-55D45EF035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10242" name="Picture 2" descr="Protein synthesis (simplified) - Presentation Cell biology">
            <a:extLst>
              <a:ext uri="{FF2B5EF4-FFF2-40B4-BE49-F238E27FC236}">
                <a16:creationId xmlns:a16="http://schemas.microsoft.com/office/drawing/2014/main" id="{A3D8265C-72DF-57DD-2B88-F617977A0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2" y="1320325"/>
            <a:ext cx="7016936" cy="52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27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DE868-3ABF-F752-0F70-6E755512D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BBDE625-5C36-2DD0-2575-BAE27A3DCB9B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05B02034-E0B4-9C18-00DA-558DE1989E2C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9F58DE1E-B21A-5EF7-18A1-C7CB2249DB4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53171E23-E8F2-75B8-E1AC-D3B609705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06F273CE-B29B-25ED-B904-61FA56362226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71F9EC5-0435-F5BD-78A7-851C7EE66409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8996C6DE-31CF-5F8A-433C-67FAC98F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10B265C6-17DD-D617-6229-0E77DF2954E1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B65E87E-563A-6EBA-AD37-DED05243F808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B9EED3A3-198C-0B8F-E827-B4F2AF9D1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1D8B5E6F-B6D9-A7E3-3709-13A666F29180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D60353D5-DBE6-A161-99D7-E21E48E66309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A55C1253-7693-45A6-6F03-216DD66FB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A8276BA9-2782-3B6C-710C-A30B3E35178A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4AB5FC7-D1D6-77F9-D72C-1920FD819A86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E1D5FDA0-0E61-9139-A313-082DFBF5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9B048944-4BAD-2B84-563F-75E18E180F7D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B0536176-7BA9-399F-8B19-5F62869E88A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5FC2BAE1-F22A-9DCA-CC34-47877E22A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169305AA-6130-C09D-EC0C-34586E5EC56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4481F9BD-B7C1-01BE-F20F-C0BCAC41885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22B277D4-0F80-4A1F-9787-7EA13C839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BDB2C364-B816-2248-16BB-0858B7B30D3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C701537-F04A-CD18-D789-0741D2224F1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C701537-F04A-CD18-D789-0741D2224F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9950430B-B311-8186-3D78-84201FCF7403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9FA8A41E-9E72-3EB0-076F-983721BF44C5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do the </a:t>
            </a:r>
            <a:r>
              <a:rPr lang="pl-PL" sz="3600" dirty="0" err="1"/>
              <a:t>organisms</a:t>
            </a:r>
            <a:r>
              <a:rPr lang="pl-PL" sz="3600" dirty="0"/>
              <a:t> </a:t>
            </a:r>
            <a:r>
              <a:rPr lang="pl-PL" sz="3600" dirty="0" err="1"/>
              <a:t>need</a:t>
            </a:r>
            <a:r>
              <a:rPr lang="pl-PL" sz="3600" dirty="0"/>
              <a:t> RNA and </a:t>
            </a:r>
            <a:r>
              <a:rPr lang="pl-PL" sz="3600" dirty="0" err="1"/>
              <a:t>transcription</a:t>
            </a:r>
            <a:r>
              <a:rPr lang="pl-PL" sz="3600" dirty="0"/>
              <a:t> step?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13227C7D-9E85-F542-9801-02FE6461AC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86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E61A1-087B-AB49-404B-3FD4A7466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8163AC3-510F-8C28-208D-BAF7B9AEEB9C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55D1A000-FFC0-FDBF-DB2E-8B0085CA0846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D20C10C-2140-C56B-8740-ED2B009CBCC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59C61967-7317-1FA4-BE19-4855537BD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6517F6D5-8402-89C6-B0C3-15045B35DB69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D8B07FDA-B09C-9AB9-534C-257A6ACB79AD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CD66594A-98EA-ED0C-69B8-F5594987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7F45E381-557C-7560-962A-39038DB6C43A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4159A363-912A-95BF-4144-24450AE287D1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86D10CB2-565F-0F3E-0A52-80FC7BE4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B175EF24-FD8D-9D42-BF4F-BDA33BE2330F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5C890C0A-3202-B517-12E0-4460CA9B5F2A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EBBA0C60-EEB1-B1BF-9629-D62DDBC5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735A3DFB-E9F7-82FE-96E1-92AC183E09A0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EB29CBE-8AF7-75B8-87C9-B91DF46169AA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A5E6E634-365B-8306-C629-D94B812D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34EB7E65-C2E3-74D0-A35B-29688C2FC33A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F7A68383-67C6-A9E3-63B8-5D5FCFB50C0F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17D31C6E-7F42-C341-7F4C-48DA0410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BD64B8B9-591C-34F0-1EF4-B9A69D9BD08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55820BF4-1359-F57E-8FB1-FBB653E4066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3223E2BE-38F8-B4C1-E179-29D4C994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71ABA373-BFD1-1076-E04B-5374248D0B9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05520ED-5358-7401-3848-78E3F4AFB20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05520ED-5358-7401-3848-78E3F4AFB2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AF21A913-22D8-EC9A-36B5-C766883F1B4E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1BD0896F-9E07-A800-FCD4-F5355C14760A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do the </a:t>
            </a:r>
            <a:r>
              <a:rPr lang="pl-PL" sz="3600" dirty="0" err="1"/>
              <a:t>organisms</a:t>
            </a:r>
            <a:r>
              <a:rPr lang="pl-PL" sz="3600" dirty="0"/>
              <a:t> </a:t>
            </a:r>
            <a:r>
              <a:rPr lang="pl-PL" sz="3600" dirty="0" err="1"/>
              <a:t>actually</a:t>
            </a:r>
            <a:r>
              <a:rPr lang="pl-PL" sz="3600" dirty="0"/>
              <a:t> </a:t>
            </a:r>
            <a:r>
              <a:rPr lang="pl-PL" sz="3600" dirty="0" err="1"/>
              <a:t>need</a:t>
            </a:r>
            <a:r>
              <a:rPr lang="pl-PL" sz="3600" dirty="0"/>
              <a:t> DNA?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C7A4017B-8C72-3A93-4A6F-C6120CD3CC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36670-C693-B4FF-45C1-2EFC0DE3D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504D74C-A18F-F962-7315-40FA7A22E82C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2E557296-B14F-9C01-CF5B-0C699BB75E57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748B8F1-F3E0-A36D-2C42-A9A41AF123A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690AF7A0-E613-90F8-5630-DA1E16C09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1EC18B70-10C5-B940-6039-904BC7728162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681E194C-4707-3110-A9F3-6391F125AFB3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B6E296A9-B586-0B58-B798-B6E924B4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29357C8-866F-14D7-0472-7442A6B35122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711F98F-6F3D-75D2-A3A4-264B19D9EFF2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DDDC7803-B927-262E-41EF-67227E04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5ED848E4-D634-D66F-B11B-17E79F568096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B16DB62D-A5B8-147A-962B-E1055C2283D6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474A49DE-ADA8-7010-FE5A-ECD280BE1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AF4839B6-DF02-B2FF-E348-9E5B19AAFF4C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582FA00-395A-F50B-47FE-3F737550DF27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BD89B98-E8CD-D97D-55C5-2561FCDFD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9D59052A-90E1-1C22-5492-C933EEFFB190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2E269765-C8C8-EC8F-D5D2-02ED086E42D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0C5C5659-ADAF-B66D-E252-4E806EA86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E96CE842-309D-C91A-8EDB-89AEC7059C9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9057DDC0-7CAA-B84E-CA3E-4AD29EEDFE9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9A89ADE5-F672-4ED5-A404-CDF1E8D1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3C9D62EF-CE3E-A516-2DF7-94D501B8A82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71E93798-4552-3C2B-64F3-9CC563168FF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71E93798-4552-3C2B-64F3-9CC563168F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DBF53519-AC9C-A531-DF31-01939DC56394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1113132-E63A-7F29-D840-949376A4AB5F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Does</a:t>
            </a:r>
            <a:r>
              <a:rPr lang="pl-PL" sz="3600" dirty="0"/>
              <a:t> the </a:t>
            </a:r>
            <a:r>
              <a:rPr lang="pl-PL" sz="3600" dirty="0" err="1"/>
              <a:t>genetic</a:t>
            </a:r>
            <a:r>
              <a:rPr lang="pl-PL" sz="3600" dirty="0"/>
              <a:t> </a:t>
            </a:r>
            <a:r>
              <a:rPr lang="pl-PL" sz="3600" dirty="0" err="1"/>
              <a:t>code</a:t>
            </a:r>
            <a:r>
              <a:rPr lang="pl-PL" sz="3600" dirty="0"/>
              <a:t> „</a:t>
            </a:r>
            <a:r>
              <a:rPr lang="pl-PL" sz="3600" dirty="0" err="1"/>
              <a:t>length</a:t>
            </a:r>
            <a:r>
              <a:rPr lang="pl-PL" sz="3600" dirty="0"/>
              <a:t>” </a:t>
            </a:r>
            <a:r>
              <a:rPr lang="pl-PL" sz="3600" dirty="0" err="1"/>
              <a:t>correspond</a:t>
            </a:r>
            <a:r>
              <a:rPr lang="pl-PL" sz="3600" dirty="0"/>
              <a:t> to </a:t>
            </a:r>
            <a:r>
              <a:rPr lang="pl-PL" sz="3600" dirty="0" err="1"/>
              <a:t>organism</a:t>
            </a:r>
            <a:r>
              <a:rPr lang="pl-PL" sz="3600" dirty="0"/>
              <a:t> </a:t>
            </a:r>
            <a:r>
              <a:rPr lang="pl-PL" sz="3600" dirty="0" err="1"/>
              <a:t>complexity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0BC46401-0951-3986-16C1-E5E365EDA3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A648B-FE73-9F42-5F74-DE2BE7EF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A99142B-9FE6-0AE8-2592-2E23CCA42BC3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443C0320-BF87-8787-BBE8-A81D950467B0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9177B02-8D76-E06E-0B4C-1AE22179B77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67DA73AB-64C8-374C-0347-6F91DF82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A7B8A62E-3118-0A1F-E87B-0015118FDDFB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E615D20-3850-2BBC-F36E-1CF65D781EBE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E3678438-74E5-883B-80C5-BEB28563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A464D7B-6C23-A73D-F298-8C9BE112BBBA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7C1CEE0F-8AAE-8132-25ED-C7A738BFF63D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C38AEAAD-8D66-A1EA-B801-3B90E0934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B387DC50-E323-1279-5FC4-BF18491BEF27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9981E51E-BA3C-0FE1-BA1E-3B9528144648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DC294B6-4198-EF9D-4E29-AC14FDB25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AC92BFB8-D5FA-51FA-F904-B017667EC002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8230C507-FB14-43BC-E4F7-2B9D3F955A4E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7A8A0212-CAD4-8D58-12DE-393B12956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BE00FBF8-A245-5308-887A-B45EF1BC0E6C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D08DBE2E-EA13-54ED-2B7E-B5882E4D1268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14C5D0B-707C-E128-2A9A-24C55FB5B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8B883350-F13F-B777-5D3A-44B837D1CE9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D9A8A241-246F-CEBC-17BA-DF479A2D5AD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13B179DB-7129-F2EC-CFFD-59D7A581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E6E7129C-7672-2CE7-8A34-73344840131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D164317B-333B-0595-66ED-AA76CBAC0C2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D164317B-333B-0595-66ED-AA76CBAC0C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716C0CBA-277F-4360-E9AA-A2F63A600379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82A27B4-AFE9-2024-0F59-61584D1F5492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If</a:t>
            </a:r>
            <a:r>
              <a:rPr lang="pl-PL" sz="3600" dirty="0"/>
              <a:t> </a:t>
            </a:r>
            <a:r>
              <a:rPr lang="pl-PL" sz="3600" dirty="0" err="1"/>
              <a:t>each</a:t>
            </a:r>
            <a:r>
              <a:rPr lang="pl-PL" sz="3600" dirty="0"/>
              <a:t> </a:t>
            </a:r>
            <a:r>
              <a:rPr lang="pl-PL" sz="3600" dirty="0" err="1"/>
              <a:t>cell</a:t>
            </a:r>
            <a:r>
              <a:rPr lang="pl-PL" sz="3600" dirty="0"/>
              <a:t> in </a:t>
            </a:r>
            <a:r>
              <a:rPr lang="pl-PL" sz="3600" dirty="0" err="1"/>
              <a:t>our</a:t>
            </a:r>
            <a:r>
              <a:rPr lang="pl-PL" sz="3600" dirty="0"/>
              <a:t> body </a:t>
            </a:r>
            <a:r>
              <a:rPr lang="pl-PL" sz="3600" dirty="0" err="1"/>
              <a:t>has</a:t>
            </a:r>
            <a:r>
              <a:rPr lang="pl-PL" sz="3600" dirty="0"/>
              <a:t> „the same” DNA, </a:t>
            </a:r>
            <a:r>
              <a:rPr lang="pl-PL" sz="3600" dirty="0" err="1"/>
              <a:t>why</a:t>
            </a:r>
            <a:r>
              <a:rPr lang="pl-PL" sz="3600" dirty="0"/>
              <a:t> do we </a:t>
            </a:r>
            <a:r>
              <a:rPr lang="pl-PL" sz="3600" dirty="0" err="1"/>
              <a:t>have</a:t>
            </a:r>
            <a:r>
              <a:rPr lang="pl-PL" sz="3600" dirty="0"/>
              <a:t> </a:t>
            </a:r>
            <a:r>
              <a:rPr lang="pl-PL" sz="3600" dirty="0" err="1"/>
              <a:t>different</a:t>
            </a:r>
            <a:r>
              <a:rPr lang="pl-PL" sz="3600" dirty="0"/>
              <a:t> </a:t>
            </a:r>
            <a:r>
              <a:rPr lang="pl-PL" sz="3600" dirty="0" err="1"/>
              <a:t>organs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76D060BF-F0B0-50C2-0A17-5FEE65970F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7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C2ABB-0B81-394B-95CD-33CA12B3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96E8EA5-162C-70D9-9E89-D3C74041A5A6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23CFC1E4-41B7-4D7B-BC99-1E8B6D51BB0B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C09A83F7-BB36-CAFF-99D8-8482027F8AE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ABC2A2FC-115A-E930-B777-72C01404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3D2E7E63-D274-92E8-9011-2B472975E10F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2B8BF329-45F1-A662-BEDA-FBF37F5ECB98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813B5448-8273-281A-0D77-9DBE89072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230BF7F5-E0C2-E8C4-6B61-5753859019DC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67E8F2F4-9D57-E34E-F173-E91BF999E0FE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1380F7E9-CFC6-B897-7C74-4272D5AA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5E1B7F40-1EFE-7E27-8BD0-D98EAD51F7FB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BCF61D5B-96B1-CAA7-729F-1A36B01C308F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4EB4A643-5306-C140-DD57-A412BEA99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1FACB204-7B86-434D-8FA7-83A571C68224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9675A57-8CF3-D60C-7F62-C653B8BFF6EC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B8DDC85-21E1-319D-472B-4EF7986C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3133C98D-864C-D58E-6F9A-19DD10A0360E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020F9426-21CF-288A-B134-2F429AAB0422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303303F9-E453-D3D8-2825-BB83E5766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DCA606C1-C608-0E61-B2FB-AB18FC2A408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1C9B705B-E391-DC58-51EC-440B38FF23B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C0092F2-B384-45FD-54CE-856C7AD5C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B1234D1F-76FC-8094-4B25-5917DBDDDA1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5CF2214-11AC-3AF2-C803-339EDD24304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5CF2214-11AC-3AF2-C803-339EDD2430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16542843-2339-BCCA-644A-E5B4D97446D8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97839653-EE04-1E12-7E44-3E27A38AEEE8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3 </a:t>
            </a:r>
            <a:r>
              <a:rPr lang="pl-PL" sz="3600" dirty="0" err="1"/>
              <a:t>nucleotides</a:t>
            </a:r>
            <a:r>
              <a:rPr lang="pl-PL" sz="3600" dirty="0"/>
              <a:t> </a:t>
            </a:r>
            <a:r>
              <a:rPr lang="pl-PL" sz="3600" dirty="0" err="1"/>
              <a:t>correspond</a:t>
            </a:r>
            <a:r>
              <a:rPr lang="pl-PL" sz="3600" dirty="0"/>
              <a:t> to one </a:t>
            </a:r>
            <a:r>
              <a:rPr lang="pl-PL" sz="3600" dirty="0" err="1"/>
              <a:t>amino</a:t>
            </a:r>
            <a:r>
              <a:rPr lang="pl-PL" sz="3600" dirty="0"/>
              <a:t> </a:t>
            </a:r>
            <a:r>
              <a:rPr lang="pl-PL" sz="3600" dirty="0" err="1"/>
              <a:t>acid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03B66E1C-E29B-650F-9BD8-2BD317A5AF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0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6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F89AB-007D-7894-753B-F71040D0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9822BA43-DC5A-73DC-27C6-DA1E032C5986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189B445-9B03-0AD1-294F-5EE302107804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137885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62181F8-4F50-440A-6508-87935641D98F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Dokument z wypełnieniem pełnym">
              <a:extLst>
                <a:ext uri="{FF2B5EF4-FFF2-40B4-BE49-F238E27FC236}">
                  <a16:creationId xmlns:a16="http://schemas.microsoft.com/office/drawing/2014/main" id="{6BBD0243-A530-F1A7-D84C-56D427B1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2C5D488-6F6B-B8C3-E6C2-342C78D30D9F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3BF9E14F-0F98-90ED-8C44-269E1E22CAD4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0BB7BD43-508D-6D5C-9D49-DF142A7DD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A34A4FFF-C95C-5C2F-DB74-7CCFA26B975D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077B687A-A8A1-C43D-9A74-EBF6F2BA52B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DNA z wypełnieniem pełnym">
              <a:extLst>
                <a:ext uri="{FF2B5EF4-FFF2-40B4-BE49-F238E27FC236}">
                  <a16:creationId xmlns:a16="http://schemas.microsoft.com/office/drawing/2014/main" id="{225D14B2-E961-B1CF-B34D-D0F679EE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3178F845-F8B8-6FB0-6E80-9F381B16483D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0BEA7759-D79B-CC5D-8048-FFE85BC5C4E3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0" name="Grafika 49" descr="Trasa (ścieżka między dwiema pinezkami) z wypełnieniem pełnym">
              <a:extLst>
                <a:ext uri="{FF2B5EF4-FFF2-40B4-BE49-F238E27FC236}">
                  <a16:creationId xmlns:a16="http://schemas.microsoft.com/office/drawing/2014/main" id="{3B573B52-A234-4F11-D9F2-DDFBEC782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3B0E4C14-710E-FD78-B266-BDFB8DC389B6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A2F9CD4D-FC8E-803C-E8F8-7F0BFBB77E62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3" name="Grafika 52" descr="Kod QR z wypełnieniem pełnym">
              <a:extLst>
                <a:ext uri="{FF2B5EF4-FFF2-40B4-BE49-F238E27FC236}">
                  <a16:creationId xmlns:a16="http://schemas.microsoft.com/office/drawing/2014/main" id="{058BAD49-A028-FB88-F290-FAA6CA5B7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54" name="Grupa 53">
            <a:extLst>
              <a:ext uri="{FF2B5EF4-FFF2-40B4-BE49-F238E27FC236}">
                <a16:creationId xmlns:a16="http://schemas.microsoft.com/office/drawing/2014/main" id="{45156251-8EBF-E8EF-F904-79B1ED91A097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288FFA09-E761-523D-FA96-B986C43AEA4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6" name="Grafika 55" descr="Baza danych z wypełnieniem pełnym">
              <a:extLst>
                <a:ext uri="{FF2B5EF4-FFF2-40B4-BE49-F238E27FC236}">
                  <a16:creationId xmlns:a16="http://schemas.microsoft.com/office/drawing/2014/main" id="{4D3C0F57-F8BF-2D5B-0B2E-207F1163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57" name="Grupa 56">
            <a:extLst>
              <a:ext uri="{FF2B5EF4-FFF2-40B4-BE49-F238E27FC236}">
                <a16:creationId xmlns:a16="http://schemas.microsoft.com/office/drawing/2014/main" id="{3C9F8321-F2C9-5125-6007-57702AD8ED6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58" name="Owal 57">
              <a:extLst>
                <a:ext uri="{FF2B5EF4-FFF2-40B4-BE49-F238E27FC236}">
                  <a16:creationId xmlns:a16="http://schemas.microsoft.com/office/drawing/2014/main" id="{5E1EBF90-59D3-0A9F-7438-476EA73FA4B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9" name="Grafika 58" descr="Wyjście z wypełnieniem pełnym">
              <a:extLst>
                <a:ext uri="{FF2B5EF4-FFF2-40B4-BE49-F238E27FC236}">
                  <a16:creationId xmlns:a16="http://schemas.microsoft.com/office/drawing/2014/main" id="{10C4494F-5B14-8BAB-C296-49168EA8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8" name="Tytuł 1">
            <a:extLst>
              <a:ext uri="{FF2B5EF4-FFF2-40B4-BE49-F238E27FC236}">
                <a16:creationId xmlns:a16="http://schemas.microsoft.com/office/drawing/2014/main" id="{0EDC07FE-34FD-F263-8360-D6FF66601AD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Formalities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Prostokąt zaokrąglony 19">
            <a:extLst>
              <a:ext uri="{FF2B5EF4-FFF2-40B4-BE49-F238E27FC236}">
                <a16:creationId xmlns:a16="http://schemas.microsoft.com/office/drawing/2014/main" id="{FB65D31C-AE0B-2F88-B5C7-52240CCCCD2B}"/>
              </a:ext>
            </a:extLst>
          </p:cNvPr>
          <p:cNvSpPr/>
          <p:nvPr/>
        </p:nvSpPr>
        <p:spPr>
          <a:xfrm>
            <a:off x="1712685" y="1625600"/>
            <a:ext cx="10203541" cy="12182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2" name="Grafika 21" descr="Szkoła z wypełnieniem pełnym">
            <a:extLst>
              <a:ext uri="{FF2B5EF4-FFF2-40B4-BE49-F238E27FC236}">
                <a16:creationId xmlns:a16="http://schemas.microsoft.com/office/drawing/2014/main" id="{A30224FF-6BEB-E4D4-91C4-5BA2F8F943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79600" y="1740851"/>
            <a:ext cx="914400" cy="914400"/>
          </a:xfrm>
          <a:prstGeom prst="rect">
            <a:avLst/>
          </a:prstGeom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E91DA9B4-E78D-3EAA-04E0-4D947E716050}"/>
              </a:ext>
            </a:extLst>
          </p:cNvPr>
          <p:cNvSpPr txBox="1">
            <a:spLocks/>
          </p:cNvSpPr>
          <p:nvPr/>
        </p:nvSpPr>
        <p:spPr>
          <a:xfrm>
            <a:off x="1545772" y="166118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Thursdays</a:t>
            </a:r>
            <a:r>
              <a:rPr lang="pl-PL" dirty="0"/>
              <a:t> 8:15 (</a:t>
            </a:r>
            <a:r>
              <a:rPr lang="pl-PL" dirty="0" err="1"/>
              <a:t>lecture</a:t>
            </a:r>
            <a:r>
              <a:rPr lang="pl-PL" dirty="0"/>
              <a:t>), 10:00 (lab)</a:t>
            </a:r>
          </a:p>
        </p:txBody>
      </p:sp>
      <p:sp>
        <p:nvSpPr>
          <p:cNvPr id="23" name="Prostokąt zaokrąglony 22">
            <a:extLst>
              <a:ext uri="{FF2B5EF4-FFF2-40B4-BE49-F238E27FC236}">
                <a16:creationId xmlns:a16="http://schemas.microsoft.com/office/drawing/2014/main" id="{0AEA0155-359F-7F3C-CEFC-68EDA44C6C91}"/>
              </a:ext>
            </a:extLst>
          </p:cNvPr>
          <p:cNvSpPr/>
          <p:nvPr/>
        </p:nvSpPr>
        <p:spPr>
          <a:xfrm>
            <a:off x="1652056" y="3304989"/>
            <a:ext cx="10264171" cy="12182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8" name="Grafika 27" descr="Okno przeglądarki z wypełnieniem pełnym">
            <a:extLst>
              <a:ext uri="{FF2B5EF4-FFF2-40B4-BE49-F238E27FC236}">
                <a16:creationId xmlns:a16="http://schemas.microsoft.com/office/drawing/2014/main" id="{5BF54E98-F144-2EB9-2489-1C403DE0C97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65086" y="3450933"/>
            <a:ext cx="914400" cy="9144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529377E-7731-428C-4324-3CAF1E677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086" y="3302368"/>
            <a:ext cx="10972800" cy="1143000"/>
          </a:xfrm>
        </p:spPr>
        <p:txBody>
          <a:bodyPr/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pdabrowskitumanski.github.io</a:t>
            </a:r>
            <a:endParaRPr lang="pl-PL" dirty="0"/>
          </a:p>
        </p:txBody>
      </p:sp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4A58F38A-9EFD-25A2-53D0-CB9A3276B28F}"/>
              </a:ext>
            </a:extLst>
          </p:cNvPr>
          <p:cNvSpPr/>
          <p:nvPr/>
        </p:nvSpPr>
        <p:spPr>
          <a:xfrm>
            <a:off x="1652056" y="5039174"/>
            <a:ext cx="10229999" cy="12182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B3EF0D0E-0730-162B-114D-139C7D157A9F}"/>
              </a:ext>
            </a:extLst>
          </p:cNvPr>
          <p:cNvSpPr txBox="1">
            <a:spLocks/>
          </p:cNvSpPr>
          <p:nvPr/>
        </p:nvSpPr>
        <p:spPr>
          <a:xfrm>
            <a:off x="1865086" y="5076787"/>
            <a:ext cx="91123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Grading</a:t>
            </a:r>
            <a:r>
              <a:rPr lang="pl-PL" dirty="0"/>
              <a:t> – by lab </a:t>
            </a:r>
            <a:r>
              <a:rPr lang="pl-PL" dirty="0" err="1"/>
              <a:t>assignement</a:t>
            </a:r>
            <a:endParaRPr lang="pl-PL" dirty="0"/>
          </a:p>
        </p:txBody>
      </p:sp>
      <p:pic>
        <p:nvPicPr>
          <p:cNvPr id="31" name="Grafika 30" descr="Ocena — 3 gwiazdki z wypełnieniem pełnym">
            <a:extLst>
              <a:ext uri="{FF2B5EF4-FFF2-40B4-BE49-F238E27FC236}">
                <a16:creationId xmlns:a16="http://schemas.microsoft.com/office/drawing/2014/main" id="{A786C17D-BAED-A54B-F490-E27119C436C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9600" y="51910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64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8EE08-37B5-E6F5-2273-43624D54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06635D2-7AB9-9E7F-B72E-746B5B8FBBAC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28D4586F-2F35-E4E7-A884-9AD4AC2DBA86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9D1813FE-709F-B09F-EFF5-C77B2B69204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B0BB60C7-2735-D8DF-8DE2-A180CCA8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A8F4F31-863B-9BFC-09B4-A7810FA3EB9D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B00E246D-BB9F-281F-85FF-CFB923BD42D9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B1127BC8-4B87-6083-C7F5-B44D2B34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E1426805-EA0B-9F15-B0C8-55712C97B327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115E83D7-44D1-E874-81E3-51B1E4993619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A494FFCD-004B-BF8C-B815-88A851BB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3A26C6C4-EEE0-7874-6F29-DD57F4A403A5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97C66BCF-40BD-D9AA-0505-4EDEB255BCED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14723E07-3000-A157-8820-520B93E75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0FAE0E14-8605-BA56-EEC0-DB28A1ADBD00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4805F3C8-0230-75C7-62E2-1F9C9237BC9E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09A400D9-E76B-4553-1A47-986DE5CD1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FFB139A2-BB70-E12B-33E1-67FFC5254B4C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FACD633D-6410-C9D2-44A6-64C23BFBE92D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79DF387-B2D2-892A-432D-CF297CDE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EC43FAC6-9783-62C8-4839-D2FA7FF5C85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B33196C-D597-1250-F5A2-B743860468F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4FDBBE81-6076-59B5-5562-DA14F955A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EF39A20C-3921-64E5-03E8-DEAA56502B3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58EB8222-E542-9775-F086-D281C244F67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58EB8222-E542-9775-F086-D281C244F6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3ED5F63F-1882-C86F-8094-CFD66A0BF23C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CBA5CB0-8C61-4EB5-6E44-9AEF03D42B6C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</a:t>
            </a:r>
            <a:r>
              <a:rPr lang="pl-PL" sz="3600" dirty="0" err="1"/>
              <a:t>there</a:t>
            </a:r>
            <a:r>
              <a:rPr lang="pl-PL" sz="3600" dirty="0"/>
              <a:t> </a:t>
            </a:r>
            <a:r>
              <a:rPr lang="pl-PL" sz="3600" dirty="0" err="1"/>
              <a:t>are</a:t>
            </a:r>
            <a:r>
              <a:rPr lang="pl-PL" sz="3600" dirty="0"/>
              <a:t> </a:t>
            </a:r>
            <a:r>
              <a:rPr lang="pl-PL" sz="3600" dirty="0" err="1"/>
              <a:t>only</a:t>
            </a:r>
            <a:r>
              <a:rPr lang="pl-PL" sz="3600" dirty="0"/>
              <a:t> 4 </a:t>
            </a:r>
            <a:r>
              <a:rPr lang="pl-PL" sz="3600" dirty="0" err="1"/>
              <a:t>nucleotides</a:t>
            </a:r>
            <a:r>
              <a:rPr lang="pl-PL" sz="3600" dirty="0"/>
              <a:t> in DNA?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478C15D6-8245-DDEA-BEEA-A9534434AF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9C6EF-5D8D-E9D8-CBC2-F97E89788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0F445BD-C32C-131F-FCDD-895389F8A4DD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CF06C45C-9EFA-EDDF-2B7E-19F4FBBF48DD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4D203AAE-EFE5-E7FF-BCA8-D6DB468E149D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4E425C83-8005-2B4D-58A7-F2FF03A6D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B067E780-56E7-8BB5-907C-78D2AE13C8F9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FBC3D155-07D4-7BF5-82C7-C8D98C6D9E43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C62882FE-60E7-3091-EFA7-C685AE48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6C7D255-3488-2749-4885-C6E58AFF249C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1745C973-6E24-A313-D0A2-2E5078DD4543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C9ADC2DD-DFB3-D05A-2780-D33FD945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EA5F1EFE-3C2E-E092-E114-B7CB52F5685D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2C1BF9BC-14A9-7F30-39E2-87C66504DBE7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D7EA76C5-7E16-9D3B-CF15-D6CE31485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767FA111-DAAB-E079-4EDA-128D21F65118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E5CA2E20-D866-1025-D6F6-98B75BF04DBF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0C579AAD-6A3C-FB23-CED0-8F16B982C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11ACF928-829C-6D4E-FE23-41C958A0C5DE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D91F575B-FFDB-BEC6-E00E-DB0D55CD105F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C1A01860-7F8C-4B45-9BD7-8CF4839C5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F0F0F03E-BB84-008A-7B72-C1436913E9C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6A249648-40E5-141E-8F9C-38251B16334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301C327-1219-429F-2AC2-3C6206BA9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E4A2A132-2779-F4C0-E678-3E1E38AA320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6F2695D1-CE46-D1F5-7308-94241524C67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6F2695D1-CE46-D1F5-7308-94241524C67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9C8471D0-B3A8-E1E6-056C-413F4391318D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BF16E0D4-07E3-7A31-6175-5B6EEDAEBA4D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What</a:t>
            </a:r>
            <a:r>
              <a:rPr lang="pl-PL" sz="3600" dirty="0"/>
              <a:t> </a:t>
            </a:r>
            <a:r>
              <a:rPr lang="pl-PL" sz="3600" dirty="0" err="1"/>
              <a:t>is</a:t>
            </a:r>
            <a:r>
              <a:rPr lang="pl-PL" sz="3600" dirty="0"/>
              <a:t> the </a:t>
            </a:r>
            <a:r>
              <a:rPr lang="pl-PL" sz="3600" dirty="0" err="1"/>
              <a:t>meaning</a:t>
            </a:r>
            <a:r>
              <a:rPr lang="pl-PL" sz="3600" dirty="0"/>
              <a:t> and </a:t>
            </a:r>
            <a:r>
              <a:rPr lang="pl-PL" sz="3600" dirty="0" err="1"/>
              <a:t>effect</a:t>
            </a:r>
            <a:r>
              <a:rPr lang="pl-PL" sz="3600" dirty="0"/>
              <a:t> of </a:t>
            </a:r>
            <a:r>
              <a:rPr lang="pl-PL" sz="3600" dirty="0" err="1"/>
              <a:t>codon</a:t>
            </a:r>
            <a:r>
              <a:rPr lang="pl-PL" sz="3600" dirty="0"/>
              <a:t> </a:t>
            </a:r>
            <a:r>
              <a:rPr lang="pl-PL" sz="3600" dirty="0" err="1"/>
              <a:t>redundancy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CE73F72A-BF96-F7E3-27C4-8351D5651E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9EAC0A-06E4-6334-B613-3BFB3CB9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59B8CA-BE39-22B9-B18B-40D02221AE0D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93EA1356-33BF-ED92-35C1-59428DDEE52C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FE7DB91-9463-1462-CB40-3C43D54DAE3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86E620A6-0637-5C56-B0CF-47AD80A4D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866C4C70-85DC-16B1-B9D6-53983D5CE142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9662517A-B4C7-1544-84FD-61DBD6929FB0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6A9125D2-E8C6-00CC-946A-17DD4F94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ECE8A6BC-8E26-1092-8808-7575C9DDD374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D9864160-BD63-BF45-101F-9F184FDE9934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474CAFAC-0B5B-C8C9-0FCE-77E0350BE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55FCC7AB-A4FD-936E-3125-B6F2E3E507F8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28095003-4029-9636-A43D-7429E3DFFE2B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3DFE4F5C-84D0-4428-E931-9E5E0A22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39D6FD7D-D244-B104-3005-12B0B972C672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DD7E3AD-C408-F05C-D4BA-FCFF61A07609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F5211B6-A046-D49A-9EA1-E6B509A7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0CC60CC1-1495-4E22-F396-7271F9684B8B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33A01193-8FC4-07AC-48AB-1558EB5F3401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38DA65D7-2447-F431-ABCC-0EFDFA8B9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7F86AB43-22C7-4E21-1B81-3E826C27F61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EA227DF-428B-0E11-BA22-17EA59C7704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CA337AB2-25DC-EE7E-5EF7-6B134ACE6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8D4D7132-DE4D-6122-D4DB-18B6AF055C1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3056BA0-A4B6-F6E7-7DA4-F4F2B32810D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3056BA0-A4B6-F6E7-7DA4-F4F2B32810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C397A754-C984-281F-70EB-86C36FCA32A1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D49F2F2-CAB3-9E85-703D-83FF93EF1F1A}"/>
              </a:ext>
            </a:extLst>
          </p:cNvPr>
          <p:cNvSpPr txBox="1"/>
          <p:nvPr/>
        </p:nvSpPr>
        <p:spPr>
          <a:xfrm>
            <a:off x="3106057" y="1457888"/>
            <a:ext cx="7678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</a:t>
            </a:r>
            <a:r>
              <a:rPr lang="pl-PL" sz="3600" dirty="0" err="1"/>
              <a:t>does</a:t>
            </a:r>
            <a:r>
              <a:rPr lang="pl-PL" sz="3600" dirty="0"/>
              <a:t> RNA </a:t>
            </a:r>
            <a:r>
              <a:rPr lang="pl-PL" sz="3600" dirty="0" err="1"/>
              <a:t>have</a:t>
            </a:r>
            <a:r>
              <a:rPr lang="pl-PL" sz="3600" dirty="0"/>
              <a:t> U </a:t>
            </a:r>
            <a:r>
              <a:rPr lang="pl-PL" sz="3600" dirty="0" err="1"/>
              <a:t>instead</a:t>
            </a:r>
            <a:r>
              <a:rPr lang="pl-PL" sz="3600" dirty="0"/>
              <a:t> of T?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26142B2B-0FF1-6992-F018-EA9F9DAB93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4E3FD0-4B62-2C37-A014-440F2504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D603932-A3F9-ADA9-7231-35696EEDA289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D7DCAFDF-9FC0-1BA6-E9C3-2783E0592743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216A08A-01F7-E1F3-42EA-408CA18FFA7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5E8F1FD4-8097-B948-7102-492D83CA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DE7F10DC-20B2-8ED4-F92D-6DA156ADE86A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EDCBB5FB-C838-119A-BE2A-30FF7E4D5EC2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B0667A23-D539-EDD8-39CE-D0BDA311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E9541FF1-0AA5-9527-43C3-325610E31134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DE21C572-E760-FECC-8142-F80838EF29D3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6A536EAA-BD40-8362-4586-801510DA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0403491-0870-A86A-A318-EA9C84D30E7C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07C6492C-D306-03FF-49DD-1BA99BB5892A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C25FC8F5-7689-2AAC-56B6-A135DE1D6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B8B0841D-309C-5FAE-4D21-1F664A7B45BA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92DE504A-FEA2-414E-FE15-EE8DCDD5399E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28CB3C88-3DCF-935F-1AE2-5C2C8D31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293C985C-14C9-58D5-973D-91D8C4ED3B32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847CE4FC-2789-316C-235E-BA15C5BC4586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49EA9330-6ADE-7F07-8682-6C4D54650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D2A017FF-E403-FA9C-3696-B7C16751A74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B4FAB9D0-4F61-8FA4-006A-7020D6BEB0A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D4034BF0-694C-3317-2685-7FCB6B96E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34513FE1-BEC4-E1EA-72B3-5150434D77D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3CCDE4B3-B6A9-8FED-D5CB-9F5D98765AA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3CCDE4B3-B6A9-8FED-D5CB-9F5D98765A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F0764DD1-FA72-AF38-BAEE-D93175E87328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A7293BA-142B-2025-61CF-9F6A6F684E3D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Are</a:t>
            </a:r>
            <a:r>
              <a:rPr lang="pl-PL" sz="3600" dirty="0"/>
              <a:t> the </a:t>
            </a:r>
            <a:r>
              <a:rPr lang="pl-PL" sz="3600" dirty="0" err="1"/>
              <a:t>transcription</a:t>
            </a:r>
            <a:r>
              <a:rPr lang="pl-PL" sz="3600" dirty="0"/>
              <a:t> and </a:t>
            </a:r>
            <a:r>
              <a:rPr lang="pl-PL" sz="3600" dirty="0" err="1"/>
              <a:t>translation</a:t>
            </a:r>
            <a:r>
              <a:rPr lang="pl-PL" sz="3600" dirty="0"/>
              <a:t> </a:t>
            </a:r>
            <a:r>
              <a:rPr lang="pl-PL" sz="3600" dirty="0" err="1"/>
              <a:t>rules</a:t>
            </a:r>
            <a:r>
              <a:rPr lang="pl-PL" sz="3600" dirty="0"/>
              <a:t> </a:t>
            </a:r>
            <a:r>
              <a:rPr lang="pl-PL" sz="3600" dirty="0" err="1"/>
              <a:t>universal</a:t>
            </a:r>
            <a:r>
              <a:rPr lang="pl-PL" sz="3600" dirty="0"/>
              <a:t>? </a:t>
            </a:r>
            <a:r>
              <a:rPr lang="pl-PL" sz="3600" dirty="0" err="1"/>
              <a:t>Why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2FDAA40B-751F-BB4C-C7A4-E15689B489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0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A2D6D-A0DC-C08C-8DA3-1072F4EDF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E56231C-104B-BA89-8622-CF8C5F7C2E57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9D099FE9-BCD0-9D5D-139F-71E53EE703AF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C1540EA2-089B-9B66-240A-78F59A6791B7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57868D0D-6337-9B7B-2762-9FD0F474A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3F633095-BA7D-AE16-FD51-86F17FE0B5CB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E022B65-8096-BEDF-9EB9-E47A4404B9F4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F3CF9D62-3168-EFB4-A23C-8EC47021D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7F545AB2-6248-9865-D668-529F32CF2325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7891802-E852-42FE-EEDB-DA1DA4C7A944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83BD2E2B-80AC-97A8-B859-828D53BF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00FDB687-1F5E-B25A-E231-4154BC5AEB00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CEB7261B-EDB4-CAB1-D5E4-D0982C80DE1C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B68AFEDC-134D-1A63-D35E-8FD78AFAE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B3B709D2-C470-DB8A-08A9-AF99BA350E91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69FA1824-3B35-A80D-5D3D-42E5B3C97FC8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24741073-159B-68B9-A816-F160AB68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466A2E41-9597-C465-2E06-E6558CDFB843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1BDB7E8F-8028-C228-EBBA-0264E0C89DA0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5D14D3B5-5013-A503-7A29-C7DEB31E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75FC1DCA-CC5D-6AEB-EB85-3736A83E299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B5F20528-8A10-7700-7E5F-07008140642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AD784283-754F-C127-4CC3-50025FAC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07938CE8-FFEC-8065-5216-695AD0141D0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2392477-80BC-8C05-D08C-2B2D9DDD652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2392477-80BC-8C05-D08C-2B2D9DDD65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9E72F9A1-9760-2C7B-4919-6B0A579C36E3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125E6C85-30C4-249E-012F-F170C1BB99CE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/>
              <a:t>How </a:t>
            </a:r>
            <a:r>
              <a:rPr lang="pl-PL" sz="3600" dirty="0" err="1"/>
              <a:t>does</a:t>
            </a:r>
            <a:r>
              <a:rPr lang="pl-PL" sz="3600" dirty="0"/>
              <a:t> the </a:t>
            </a:r>
            <a:r>
              <a:rPr lang="pl-PL" sz="3600" dirty="0" err="1"/>
              <a:t>cell</a:t>
            </a:r>
            <a:r>
              <a:rPr lang="pl-PL" sz="3600" dirty="0"/>
              <a:t> </a:t>
            </a:r>
            <a:r>
              <a:rPr lang="pl-PL" sz="3600" dirty="0" err="1"/>
              <a:t>regulate</a:t>
            </a:r>
            <a:r>
              <a:rPr lang="pl-PL" sz="3600" dirty="0"/>
              <a:t> </a:t>
            </a:r>
            <a:r>
              <a:rPr lang="pl-PL" sz="3600" dirty="0" err="1"/>
              <a:t>which</a:t>
            </a:r>
            <a:r>
              <a:rPr lang="pl-PL" sz="3600" dirty="0"/>
              <a:t> </a:t>
            </a:r>
            <a:r>
              <a:rPr lang="pl-PL" sz="3600" dirty="0" err="1"/>
              <a:t>gene</a:t>
            </a:r>
            <a:r>
              <a:rPr lang="pl-PL" sz="3600" dirty="0"/>
              <a:t> </a:t>
            </a:r>
            <a:r>
              <a:rPr lang="pl-PL" sz="3600" dirty="0" err="1"/>
              <a:t>is</a:t>
            </a:r>
            <a:r>
              <a:rPr lang="pl-PL" sz="3600" dirty="0"/>
              <a:t> </a:t>
            </a:r>
            <a:r>
              <a:rPr lang="pl-PL" sz="3600" dirty="0" err="1"/>
              <a:t>expressed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00F15BE9-EF23-3CEA-6D25-ABD724FF96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526DF2-82FE-7988-D2EF-70EB1E49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C10A905-6ECF-B3BF-1553-4357B034401F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89A39F1B-B213-4C21-F1EE-5FDFBF004E23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DF0AB46-BB23-BCBF-BFDC-ED6ACCA69631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AF3A668C-DF2F-E801-ABEF-BD219D469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34888BBA-DA63-F43F-C19C-271971221E27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D18B0FD5-CE0F-CE84-3581-04D902032E61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E5948E52-DD43-F348-25C7-8FE17653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8FB3B808-F2B0-8681-59FF-C1A209AD9CBE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6E7B6B22-D491-F2A6-60FD-53D01B138B90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F71CA506-F593-1670-1ABC-3C9322584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6D1B9AD-C56A-46A5-CB85-AD5B4D9BCA2C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0A65F533-190E-2A57-6AF9-812510CC7C35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88F88FDB-388C-3CA5-E357-CAD20EE50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C3A61760-0B42-3F29-4E22-1BFA031562FD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0F9C7933-46AE-84EE-9F08-1CA3E2FFA5EE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C25BF4EB-9E51-CCCB-0E3D-E8B10DD94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3EDF913F-173A-4E5E-7680-58EE2108DCEE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7A48F941-831D-58D3-97C4-1C106905F11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45D650B7-106B-4A59-5435-49395E08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032713A5-1D66-9641-E0D9-CAC28BE09BD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D9D403B7-9705-EACA-DC05-81B4BC6B4C4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8CFD62B2-9CBA-F258-B336-C9E11F8C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293980E6-E65F-92F2-C599-8455BD779C5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E3861676-E992-ADFC-3C55-AEBB91B5729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E3861676-E992-ADFC-3C55-AEBB91B572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395C540E-0F44-5D78-EFF2-60E3FDE0995F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B3DF2575-AB3A-202B-16CF-955482EA4403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</a:t>
            </a:r>
            <a:r>
              <a:rPr lang="pl-PL" sz="3600" dirty="0" err="1"/>
              <a:t>are</a:t>
            </a:r>
            <a:r>
              <a:rPr lang="pl-PL" sz="3600" dirty="0"/>
              <a:t> </a:t>
            </a:r>
            <a:r>
              <a:rPr lang="pl-PL" sz="3600" dirty="0" err="1"/>
              <a:t>proteins</a:t>
            </a:r>
            <a:r>
              <a:rPr lang="pl-PL" sz="3600" dirty="0"/>
              <a:t> </a:t>
            </a:r>
            <a:r>
              <a:rPr lang="pl-PL" sz="3600" dirty="0" err="1"/>
              <a:t>made</a:t>
            </a:r>
            <a:r>
              <a:rPr lang="pl-PL" sz="3600" dirty="0"/>
              <a:t> of </a:t>
            </a:r>
            <a:r>
              <a:rPr lang="pl-PL" sz="3600" dirty="0" err="1"/>
              <a:t>amino</a:t>
            </a:r>
            <a:r>
              <a:rPr lang="pl-PL" sz="3600" dirty="0"/>
              <a:t> </a:t>
            </a:r>
            <a:r>
              <a:rPr lang="pl-PL" sz="3600" dirty="0" err="1"/>
              <a:t>acids</a:t>
            </a:r>
            <a:r>
              <a:rPr lang="pl-PL" sz="3600" dirty="0"/>
              <a:t> </a:t>
            </a:r>
            <a:r>
              <a:rPr lang="pl-PL" sz="3600" dirty="0" err="1"/>
              <a:t>instead</a:t>
            </a:r>
            <a:r>
              <a:rPr lang="pl-PL" sz="3600" dirty="0"/>
              <a:t> of </a:t>
            </a:r>
            <a:r>
              <a:rPr lang="pl-PL" sz="3600" dirty="0" err="1"/>
              <a:t>nucleotides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55BAC24F-E8B5-D6E8-EC40-30C2E15723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350A57-C8CD-AE2C-F661-B59867547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95EF369-792C-D614-0328-DC9A96DBC1CB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11AA0D5A-3EFD-0E35-7844-7BF07F0C1E71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339C8203-70B0-ECC5-CD40-DFBF6E056AF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13F6F432-9204-17EE-FDDD-E2A0592B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AC21ECFD-3E57-8A73-C696-060C3BAA10B3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EC80826A-0A81-9B34-FB05-D45CA68D95D3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7C74EA1D-244F-5FF5-F13C-0DB77F83B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34A8A5B4-33F7-8B96-F5A7-1D38C16F9215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F08E1F12-A60F-E159-B131-BC4B299C21DB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AFA6199A-18C8-AD27-AA04-AE6F2A43E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302EF446-0E37-46FF-ECD1-1EEE01BC9C51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5EFB64A7-98F3-583B-E98A-D9215C51B4D9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BF3AE69-D461-3728-F8DF-7C5BCCAD3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4FA1E188-92D0-B824-FDF1-17F4BDA8B76E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42A736C0-C1EC-59A9-B530-F277782632E9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F22B60B-2AD9-0E8D-4978-4E838C57D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9BBBEB46-B37F-DF18-DB1C-7974A36CA915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F9CF4E51-DAC8-3C07-8F7E-85FC27556B23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142FFA5D-8F2D-1254-FFB0-F6B7D6259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9B00331E-79DA-EA15-6BE8-209A2E4FBDB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AB68748D-DE1A-FF17-0DD8-25D2F73A56C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77BCB680-2E5A-BE01-25A4-7717D7700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C29710D3-E36D-D031-D5E6-F605670D8B5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3AF0EF0D-F12C-3BCB-BD65-B12CE43CFB1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3AF0EF0D-F12C-3BCB-BD65-B12CE43CFB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352DFD10-C45E-9F72-BCEA-26580EB8B2A7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3ABD2D8-9F8F-FD48-30F8-4B9F4804524A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Can</a:t>
            </a:r>
            <a:r>
              <a:rPr lang="pl-PL" sz="3600" dirty="0"/>
              <a:t> the central dogma be </a:t>
            </a:r>
            <a:r>
              <a:rPr lang="pl-PL" sz="3600" dirty="0" err="1"/>
              <a:t>inverted</a:t>
            </a:r>
            <a:r>
              <a:rPr lang="pl-PL" sz="3600" dirty="0"/>
              <a:t>? </a:t>
            </a:r>
            <a:r>
              <a:rPr lang="pl-PL" sz="3600" dirty="0" err="1"/>
              <a:t>Can</a:t>
            </a:r>
            <a:r>
              <a:rPr lang="pl-PL" sz="3600" dirty="0"/>
              <a:t> the </a:t>
            </a:r>
            <a:r>
              <a:rPr lang="pl-PL" sz="3600" dirty="0" err="1"/>
              <a:t>information</a:t>
            </a:r>
            <a:r>
              <a:rPr lang="pl-PL" sz="3600" dirty="0"/>
              <a:t> </a:t>
            </a:r>
            <a:r>
              <a:rPr lang="pl-PL" sz="3600" dirty="0" err="1"/>
              <a:t>flow</a:t>
            </a:r>
            <a:r>
              <a:rPr lang="pl-PL" sz="3600" dirty="0"/>
              <a:t> „</a:t>
            </a:r>
            <a:r>
              <a:rPr lang="pl-PL" sz="3600" dirty="0" err="1"/>
              <a:t>backwards</a:t>
            </a:r>
            <a:r>
              <a:rPr lang="pl-PL" sz="3600" dirty="0"/>
              <a:t>”?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F53BDB5F-5A98-9BCC-41A3-B06515050C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469CA-89C2-6FDE-2D6D-37E7624A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9E6DF46-01B1-EA26-E91A-AA0403524103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5318F5ED-05BB-23AD-A082-55463711BE46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606AF85-AAD3-FFC0-5087-62BE5EF7635C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506B3B5C-7303-1073-A1BD-6CB6CC35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6EAB3FDB-4507-E555-3F64-7F6D367CA2B5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03063F8-6F16-DB06-5B55-03CDF46CBFE2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5E48F576-3070-3EDF-B85A-75CB1A03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C4155859-9FE0-BC5F-C4E2-3F6C179CAFC0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0F41D35B-4DBA-CB17-F099-04B098B010DF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91BA1E20-1C07-588D-7E31-B235F2DF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3206B3F9-17AE-2A9E-C35B-9C59F7224230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EC373470-5567-868D-18A9-6A504F22709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00FB8E5E-A9A5-C091-2C23-8CE03047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13A72E81-163F-3806-86F7-D5297611106D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9BBA1C92-65B0-6A9B-9D1E-1910AF391035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DA7C537-BA4D-654B-290D-73B506AFF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0F2612BE-076C-A3AB-16EF-32D58241674B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57169904-0DBE-40A3-9531-1AC7E8D7156F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786D6066-CE24-BEB2-0900-1FEE5EFE6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A928513A-FCA2-EF11-38E7-E8D3DAD97B9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187C4437-3DD5-0259-6362-7187E6CDB15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91A03F3C-3EF4-364C-3D93-F944C811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A4BCF1A7-9FC1-2742-A2EB-CE9F2CEEA03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Fasta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8085201-D73D-EF47-2C40-5F4AF07CB380}"/>
              </a:ext>
            </a:extLst>
          </p:cNvPr>
          <p:cNvGrpSpPr/>
          <p:nvPr/>
        </p:nvGrpSpPr>
        <p:grpSpPr>
          <a:xfrm>
            <a:off x="1635429" y="1505139"/>
            <a:ext cx="10408794" cy="3273851"/>
            <a:chOff x="1683657" y="1781888"/>
            <a:chExt cx="10408794" cy="3273851"/>
          </a:xfrm>
        </p:grpSpPr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F47C3E75-20FF-B055-0B43-31DBDA3E0FA6}"/>
                </a:ext>
              </a:extLst>
            </p:cNvPr>
            <p:cNvSpPr/>
            <p:nvPr/>
          </p:nvSpPr>
          <p:spPr>
            <a:xfrm>
              <a:off x="1683657" y="1781888"/>
              <a:ext cx="10348685" cy="32270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pole tekstowe 3">
              <a:extLst>
                <a:ext uri="{FF2B5EF4-FFF2-40B4-BE49-F238E27FC236}">
                  <a16:creationId xmlns:a16="http://schemas.microsoft.com/office/drawing/2014/main" id="{8EFE1ECD-6D2F-8C36-0FAE-8FB61AA029E1}"/>
                </a:ext>
              </a:extLst>
            </p:cNvPr>
            <p:cNvSpPr txBox="1"/>
            <p:nvPr/>
          </p:nvSpPr>
          <p:spPr>
            <a:xfrm>
              <a:off x="1712686" y="1916418"/>
              <a:ext cx="10379765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&gt;SEQUENCE_1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MTEITAAMVKELRESTGAGMMDCKNALSETNGDFDKAVQLLREKGLGKAAKKADRLAAEG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LVSVKVSDDFTIAAMRPSYLSYEDLDMTFVENEYKALVAELEKENEERRRLKDPNKPEHK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IPQFASRKQLSDAILKEAEEKIKEELKAQGKPEKIWDNIIPGKMNSFIADNSQLDSKLTL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MGQFYVMDDKKTVEQVIAEKEKEFGGKIKIVEFICFEVGEGLEKKTEDFAAEVAAQL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&gt;SEQUENCE_2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SATVSEINSETDFVAKNDQFIALTKDTTAHIQSNSLQSVEELHSSTINGVKFEEYLKSQI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ATIGENLVVRRFATLKAGANGVVNGYIHTNGRVGVVIAAACDSAEVASKSRDLLRQICMH</a:t>
              </a:r>
            </a:p>
            <a:p>
              <a:endParaRPr lang="pl-PL" sz="2200" dirty="0"/>
            </a:p>
          </p:txBody>
        </p:sp>
      </p:grp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E97E106-959B-E200-BE52-4F5EF13EA8F6}"/>
              </a:ext>
            </a:extLst>
          </p:cNvPr>
          <p:cNvSpPr txBox="1"/>
          <p:nvPr/>
        </p:nvSpPr>
        <p:spPr>
          <a:xfrm>
            <a:off x="3231999" y="4913520"/>
            <a:ext cx="7155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FASTA format:</a:t>
            </a:r>
          </a:p>
          <a:p>
            <a:r>
              <a:rPr lang="pl-PL" sz="3600" dirty="0"/>
              <a:t>One </a:t>
            </a:r>
            <a:r>
              <a:rPr lang="pl-PL" sz="3600" dirty="0" err="1"/>
              <a:t>row</a:t>
            </a:r>
            <a:r>
              <a:rPr lang="pl-PL" sz="3600" dirty="0"/>
              <a:t> with </a:t>
            </a:r>
            <a:r>
              <a:rPr lang="pl-PL" sz="3600" dirty="0" err="1"/>
              <a:t>comment</a:t>
            </a:r>
            <a:r>
              <a:rPr lang="pl-PL" sz="3600" dirty="0"/>
              <a:t> (</a:t>
            </a:r>
            <a:r>
              <a:rPr lang="pl-PL" sz="3600" dirty="0" err="1"/>
              <a:t>identifier</a:t>
            </a:r>
            <a:r>
              <a:rPr lang="pl-PL" sz="3600" dirty="0"/>
              <a:t>)</a:t>
            </a:r>
          </a:p>
          <a:p>
            <a:r>
              <a:rPr lang="pl-PL" sz="3600" dirty="0"/>
              <a:t>Second with the </a:t>
            </a:r>
            <a:r>
              <a:rPr lang="pl-PL" sz="3600" dirty="0" err="1"/>
              <a:t>actual</a:t>
            </a:r>
            <a:r>
              <a:rPr lang="pl-PL" sz="3600" dirty="0"/>
              <a:t> </a:t>
            </a:r>
            <a:r>
              <a:rPr lang="pl-PL" sz="3600" dirty="0" err="1"/>
              <a:t>sequence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82889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3FB27E-0522-E48C-86CF-C38E4758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BF9154F-FEE0-970F-A10C-239AD75788C6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B502F567-C3E3-7E05-9CC9-164919C781FF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06E607A9-AEE9-9A43-90F9-DBD461A882C8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2D743B42-3288-32A4-A255-910349694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6BF1006-A34E-22D5-80AB-7FD9E7E9FC71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208336A2-78B9-4877-02EB-6DABAFE36C66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4F59CBEC-7A24-B1CE-ADD4-19203B8BD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65B87957-4F96-6CF6-AB6E-CC00D7D1AC94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FBE722DE-14BC-82DE-A40B-07681C509858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46759F5E-38FE-2ABD-027E-58E8D85BC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318409EB-61A6-ACB9-3C49-0B59E77C7D7A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27EF5750-00B5-085D-C36D-14CB623640CF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D3793E10-146D-67CF-F02A-A45E71703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3FF3F284-49C0-173E-E0A6-4AE01407DDAC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BB31C5FD-9944-007E-3089-5F73A72978E4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462CC3E5-CC24-3881-F381-931034700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5DADE541-66AA-FE3C-8FC3-CE72C9016C24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E5F5D1B8-638A-101C-A23F-D0D3EFEEA2B3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8EEA5E8E-3C2E-FCEA-DE1A-4F07CCFB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0674A4AD-20CE-8CBC-5F7B-1F99C3F9190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50222ABF-1C3D-C18C-14AC-7EC96EDB7FB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0A8BCEB7-0C06-65D9-60F0-6DADF2F4F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639C9C88-615C-D27C-6E01-D09FE8FC6BB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Fasta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026206C-4EB6-4730-F91A-738DB88C662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026206C-4EB6-4730-F91A-738DB88C66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ześciokąt 1">
            <a:extLst>
              <a:ext uri="{FF2B5EF4-FFF2-40B4-BE49-F238E27FC236}">
                <a16:creationId xmlns:a16="http://schemas.microsoft.com/office/drawing/2014/main" id="{C2C9E380-7129-59D8-0668-A34786541488}"/>
              </a:ext>
            </a:extLst>
          </p:cNvPr>
          <p:cNvSpPr/>
          <p:nvPr/>
        </p:nvSpPr>
        <p:spPr>
          <a:xfrm>
            <a:off x="1850572" y="1640114"/>
            <a:ext cx="5036457" cy="3049219"/>
          </a:xfrm>
          <a:prstGeom prst="hexagon">
            <a:avLst/>
          </a:prstGeom>
          <a:solidFill>
            <a:schemeClr val="bg1"/>
          </a:solidFill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ześciokąt 2">
            <a:extLst>
              <a:ext uri="{FF2B5EF4-FFF2-40B4-BE49-F238E27FC236}">
                <a16:creationId xmlns:a16="http://schemas.microsoft.com/office/drawing/2014/main" id="{B88EA4E8-76DA-BD65-8C34-6F04C33DE562}"/>
              </a:ext>
            </a:extLst>
          </p:cNvPr>
          <p:cNvSpPr/>
          <p:nvPr/>
        </p:nvSpPr>
        <p:spPr>
          <a:xfrm>
            <a:off x="6845599" y="3352877"/>
            <a:ext cx="5036457" cy="3049219"/>
          </a:xfrm>
          <a:prstGeom prst="hexagon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BDE1C6D-3B31-87D3-C442-1A171656AD15}"/>
              </a:ext>
            </a:extLst>
          </p:cNvPr>
          <p:cNvSpPr txBox="1"/>
          <p:nvPr/>
        </p:nvSpPr>
        <p:spPr>
          <a:xfrm>
            <a:off x="2743200" y="176677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spc="600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530A5DF-1D0B-D4E2-0349-4182C1E323EF}"/>
              </a:ext>
            </a:extLst>
          </p:cNvPr>
          <p:cNvSpPr txBox="1"/>
          <p:nvPr/>
        </p:nvSpPr>
        <p:spPr>
          <a:xfrm>
            <a:off x="7687427" y="3389358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spc="600" dirty="0">
                <a:solidFill>
                  <a:srgbClr val="FF0000"/>
                </a:solidFill>
              </a:rPr>
              <a:t>CONS</a:t>
            </a:r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7A77859-F2A1-03CD-F477-B43121BDD8D3}"/>
              </a:ext>
            </a:extLst>
          </p:cNvPr>
          <p:cNvGrpSpPr/>
          <p:nvPr/>
        </p:nvGrpSpPr>
        <p:grpSpPr>
          <a:xfrm>
            <a:off x="2407802" y="2177382"/>
            <a:ext cx="3860999" cy="670796"/>
            <a:chOff x="2407802" y="2351550"/>
            <a:chExt cx="3860999" cy="670796"/>
          </a:xfrm>
        </p:grpSpPr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B468B032-CD4F-5DA3-71BF-3D3FE007DB65}"/>
                </a:ext>
              </a:extLst>
            </p:cNvPr>
            <p:cNvSpPr txBox="1"/>
            <p:nvPr/>
          </p:nvSpPr>
          <p:spPr>
            <a:xfrm>
              <a:off x="3206287" y="2404341"/>
              <a:ext cx="3062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Easy</a:t>
              </a:r>
              <a:r>
                <a:rPr lang="pl-PL" sz="2400" dirty="0"/>
                <a:t> to </a:t>
              </a:r>
              <a:r>
                <a:rPr lang="pl-PL" sz="2400" dirty="0" err="1"/>
                <a:t>understand</a:t>
              </a:r>
              <a:endParaRPr lang="pl-PL" sz="2400" dirty="0"/>
            </a:p>
          </p:txBody>
        </p:sp>
        <p:pic>
          <p:nvPicPr>
            <p:cNvPr id="12" name="Grafika 11" descr="Znaczek — znacznik wyboru 1 z wypełnieniem pełnym">
              <a:extLst>
                <a:ext uri="{FF2B5EF4-FFF2-40B4-BE49-F238E27FC236}">
                  <a16:creationId xmlns:a16="http://schemas.microsoft.com/office/drawing/2014/main" id="{43FCF375-3950-5B44-65C0-1DB39945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07802" y="2351550"/>
              <a:ext cx="670796" cy="670796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461D562A-F03E-5875-218E-E69BAB85FE55}"/>
              </a:ext>
            </a:extLst>
          </p:cNvPr>
          <p:cNvGrpSpPr/>
          <p:nvPr/>
        </p:nvGrpSpPr>
        <p:grpSpPr>
          <a:xfrm>
            <a:off x="7543257" y="3683852"/>
            <a:ext cx="3884729" cy="658433"/>
            <a:chOff x="7456173" y="3683852"/>
            <a:chExt cx="3884729" cy="658433"/>
          </a:xfrm>
        </p:grpSpPr>
        <p:pic>
          <p:nvPicPr>
            <p:cNvPr id="14" name="Grafika 13" descr="Znaczek — krzyżyk z wypełnieniem pełnym">
              <a:extLst>
                <a:ext uri="{FF2B5EF4-FFF2-40B4-BE49-F238E27FC236}">
                  <a16:creationId xmlns:a16="http://schemas.microsoft.com/office/drawing/2014/main" id="{B48D7B51-A560-BFAD-0B53-62E10D71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56173" y="3683852"/>
              <a:ext cx="658433" cy="658433"/>
            </a:xfrm>
            <a:prstGeom prst="rect">
              <a:avLst/>
            </a:prstGeom>
          </p:spPr>
        </p:pic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DF1B3421-A1F7-4CCB-53A2-B081DEC39CD3}"/>
                </a:ext>
              </a:extLst>
            </p:cNvPr>
            <p:cNvSpPr txBox="1"/>
            <p:nvPr/>
          </p:nvSpPr>
          <p:spPr>
            <a:xfrm>
              <a:off x="8278388" y="3782236"/>
              <a:ext cx="3062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Large</a:t>
              </a:r>
              <a:r>
                <a:rPr lang="pl-PL" sz="2400" dirty="0"/>
                <a:t> </a:t>
              </a:r>
              <a:r>
                <a:rPr lang="pl-PL" sz="2400" dirty="0" err="1"/>
                <a:t>size</a:t>
              </a:r>
              <a:r>
                <a:rPr lang="pl-PL" sz="2400" dirty="0"/>
                <a:t> for big data</a:t>
              </a:r>
            </a:p>
          </p:txBody>
        </p:sp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0BC2160D-B5A9-54D4-3F6B-6049A3A53095}"/>
              </a:ext>
            </a:extLst>
          </p:cNvPr>
          <p:cNvGrpSpPr/>
          <p:nvPr/>
        </p:nvGrpSpPr>
        <p:grpSpPr>
          <a:xfrm>
            <a:off x="7543257" y="4291843"/>
            <a:ext cx="3884729" cy="658433"/>
            <a:chOff x="7456173" y="4272896"/>
            <a:chExt cx="3884729" cy="658433"/>
          </a:xfrm>
        </p:grpSpPr>
        <p:pic>
          <p:nvPicPr>
            <p:cNvPr id="16" name="Grafika 15" descr="Znaczek — krzyżyk z wypełnieniem pełnym">
              <a:extLst>
                <a:ext uri="{FF2B5EF4-FFF2-40B4-BE49-F238E27FC236}">
                  <a16:creationId xmlns:a16="http://schemas.microsoft.com/office/drawing/2014/main" id="{87392925-2125-A595-20A5-0E2AED803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56173" y="4272896"/>
              <a:ext cx="658433" cy="658433"/>
            </a:xfrm>
            <a:prstGeom prst="rect">
              <a:avLst/>
            </a:prstGeom>
          </p:spPr>
        </p:pic>
        <p:sp>
          <p:nvSpPr>
            <p:cNvPr id="17" name="pole tekstowe 16">
              <a:extLst>
                <a:ext uri="{FF2B5EF4-FFF2-40B4-BE49-F238E27FC236}">
                  <a16:creationId xmlns:a16="http://schemas.microsoft.com/office/drawing/2014/main" id="{45D56E20-161C-C392-D242-96D3E6040DEF}"/>
                </a:ext>
              </a:extLst>
            </p:cNvPr>
            <p:cNvSpPr txBox="1"/>
            <p:nvPr/>
          </p:nvSpPr>
          <p:spPr>
            <a:xfrm>
              <a:off x="8278388" y="4363795"/>
              <a:ext cx="3062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/>
                <a:t>No </a:t>
              </a:r>
              <a:r>
                <a:rPr lang="pl-PL" sz="2400" dirty="0" err="1"/>
                <a:t>metadata</a:t>
              </a:r>
              <a:endParaRPr lang="pl-PL" sz="2400" dirty="0"/>
            </a:p>
          </p:txBody>
        </p:sp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8CF888E2-2087-DA27-818B-62A9FE44E951}"/>
              </a:ext>
            </a:extLst>
          </p:cNvPr>
          <p:cNvGrpSpPr/>
          <p:nvPr/>
        </p:nvGrpSpPr>
        <p:grpSpPr>
          <a:xfrm>
            <a:off x="7543257" y="4899834"/>
            <a:ext cx="3884729" cy="658433"/>
            <a:chOff x="7456173" y="4876455"/>
            <a:chExt cx="3884729" cy="658433"/>
          </a:xfrm>
        </p:grpSpPr>
        <p:pic>
          <p:nvPicPr>
            <p:cNvPr id="18" name="Grafika 17" descr="Znaczek — krzyżyk z wypełnieniem pełnym">
              <a:extLst>
                <a:ext uri="{FF2B5EF4-FFF2-40B4-BE49-F238E27FC236}">
                  <a16:creationId xmlns:a16="http://schemas.microsoft.com/office/drawing/2014/main" id="{CE6AD84D-C417-B6E8-A705-6D543CD06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56173" y="4876455"/>
              <a:ext cx="658433" cy="658433"/>
            </a:xfrm>
            <a:prstGeom prst="rect">
              <a:avLst/>
            </a:prstGeom>
          </p:spPr>
        </p:pic>
        <p:sp>
          <p:nvSpPr>
            <p:cNvPr id="19" name="pole tekstowe 18">
              <a:extLst>
                <a:ext uri="{FF2B5EF4-FFF2-40B4-BE49-F238E27FC236}">
                  <a16:creationId xmlns:a16="http://schemas.microsoft.com/office/drawing/2014/main" id="{632A0DA1-933D-BF79-12F5-2F17D51BFC4E}"/>
                </a:ext>
              </a:extLst>
            </p:cNvPr>
            <p:cNvSpPr txBox="1"/>
            <p:nvPr/>
          </p:nvSpPr>
          <p:spPr>
            <a:xfrm>
              <a:off x="8278388" y="4974839"/>
              <a:ext cx="3062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Limitted</a:t>
              </a:r>
              <a:r>
                <a:rPr lang="pl-PL" sz="2400" dirty="0"/>
                <a:t> </a:t>
              </a:r>
              <a:r>
                <a:rPr lang="pl-PL" sz="2400" dirty="0" err="1"/>
                <a:t>comments</a:t>
              </a:r>
              <a:endParaRPr lang="pl-PL" sz="2400" dirty="0"/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FDDB11E-CEA7-797F-D86B-AF6C8977A65A}"/>
              </a:ext>
            </a:extLst>
          </p:cNvPr>
          <p:cNvGrpSpPr/>
          <p:nvPr/>
        </p:nvGrpSpPr>
        <p:grpSpPr>
          <a:xfrm>
            <a:off x="2407802" y="2830306"/>
            <a:ext cx="3860999" cy="830997"/>
            <a:chOff x="2407802" y="2999774"/>
            <a:chExt cx="3860999" cy="830997"/>
          </a:xfrm>
        </p:grpSpPr>
        <p:sp>
          <p:nvSpPr>
            <p:cNvPr id="20" name="pole tekstowe 19">
              <a:extLst>
                <a:ext uri="{FF2B5EF4-FFF2-40B4-BE49-F238E27FC236}">
                  <a16:creationId xmlns:a16="http://schemas.microsoft.com/office/drawing/2014/main" id="{55189342-9726-05B4-2922-EDBFF4FFAECE}"/>
                </a:ext>
              </a:extLst>
            </p:cNvPr>
            <p:cNvSpPr txBox="1"/>
            <p:nvPr/>
          </p:nvSpPr>
          <p:spPr>
            <a:xfrm>
              <a:off x="3206287" y="2999774"/>
              <a:ext cx="30625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Implemented</a:t>
              </a:r>
              <a:r>
                <a:rPr lang="pl-PL" sz="2400" dirty="0"/>
                <a:t> in </a:t>
              </a:r>
              <a:r>
                <a:rPr lang="pl-PL" sz="2400" dirty="0" err="1"/>
                <a:t>every</a:t>
              </a:r>
              <a:r>
                <a:rPr lang="pl-PL" sz="2400" dirty="0"/>
                <a:t> </a:t>
              </a:r>
              <a:r>
                <a:rPr lang="pl-PL" sz="2400" dirty="0" err="1"/>
                <a:t>tool</a:t>
              </a:r>
              <a:endParaRPr lang="pl-PL" sz="2400" dirty="0"/>
            </a:p>
          </p:txBody>
        </p:sp>
        <p:pic>
          <p:nvPicPr>
            <p:cNvPr id="21" name="Grafika 20" descr="Znaczek — znacznik wyboru 1 z wypełnieniem pełnym">
              <a:extLst>
                <a:ext uri="{FF2B5EF4-FFF2-40B4-BE49-F238E27FC236}">
                  <a16:creationId xmlns:a16="http://schemas.microsoft.com/office/drawing/2014/main" id="{254FCBB7-BFD5-AC8E-3A94-3FBB430B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07802" y="3048582"/>
              <a:ext cx="670796" cy="670796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D3F05356-A040-A8F5-13FF-E93F47861B14}"/>
              </a:ext>
            </a:extLst>
          </p:cNvPr>
          <p:cNvGrpSpPr/>
          <p:nvPr/>
        </p:nvGrpSpPr>
        <p:grpSpPr>
          <a:xfrm>
            <a:off x="2407802" y="3585376"/>
            <a:ext cx="3860999" cy="830997"/>
            <a:chOff x="2417586" y="3759544"/>
            <a:chExt cx="3860999" cy="830997"/>
          </a:xfrm>
        </p:grpSpPr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EF40D2AE-B360-D737-AD57-3F1CE92E82F1}"/>
                </a:ext>
              </a:extLst>
            </p:cNvPr>
            <p:cNvSpPr txBox="1"/>
            <p:nvPr/>
          </p:nvSpPr>
          <p:spPr>
            <a:xfrm>
              <a:off x="3216071" y="3759544"/>
              <a:ext cx="30625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Flexible</a:t>
              </a:r>
              <a:r>
                <a:rPr lang="pl-PL" sz="2400" dirty="0"/>
                <a:t> (DNA/RNA/</a:t>
              </a:r>
              <a:r>
                <a:rPr lang="pl-PL" sz="2400" dirty="0" err="1"/>
                <a:t>Proteins</a:t>
              </a:r>
              <a:r>
                <a:rPr lang="pl-PL" sz="2400" dirty="0"/>
                <a:t>)</a:t>
              </a:r>
            </a:p>
          </p:txBody>
        </p:sp>
        <p:pic>
          <p:nvPicPr>
            <p:cNvPr id="23" name="Grafika 22" descr="Znaczek — znacznik wyboru 1 z wypełnieniem pełnym">
              <a:extLst>
                <a:ext uri="{FF2B5EF4-FFF2-40B4-BE49-F238E27FC236}">
                  <a16:creationId xmlns:a16="http://schemas.microsoft.com/office/drawing/2014/main" id="{2302848C-62FD-29B7-4AB5-C852CF4F8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17586" y="3808352"/>
              <a:ext cx="670796" cy="670796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FDB83F4-372C-03F4-4940-E18A5FE380E2}"/>
              </a:ext>
            </a:extLst>
          </p:cNvPr>
          <p:cNvGrpSpPr/>
          <p:nvPr/>
        </p:nvGrpSpPr>
        <p:grpSpPr>
          <a:xfrm>
            <a:off x="7543257" y="5507826"/>
            <a:ext cx="3884729" cy="658433"/>
            <a:chOff x="7477945" y="5507826"/>
            <a:chExt cx="3884729" cy="658433"/>
          </a:xfrm>
        </p:grpSpPr>
        <p:pic>
          <p:nvPicPr>
            <p:cNvPr id="27" name="Grafika 26" descr="Znaczek — krzyżyk z wypełnieniem pełnym">
              <a:extLst>
                <a:ext uri="{FF2B5EF4-FFF2-40B4-BE49-F238E27FC236}">
                  <a16:creationId xmlns:a16="http://schemas.microsoft.com/office/drawing/2014/main" id="{C95725D8-6EF8-7F11-CCC2-DAACFC1E9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77945" y="5507826"/>
              <a:ext cx="658433" cy="658433"/>
            </a:xfrm>
            <a:prstGeom prst="rect">
              <a:avLst/>
            </a:prstGeom>
          </p:spPr>
        </p:pic>
        <p:sp>
          <p:nvSpPr>
            <p:cNvPr id="28" name="pole tekstowe 27">
              <a:extLst>
                <a:ext uri="{FF2B5EF4-FFF2-40B4-BE49-F238E27FC236}">
                  <a16:creationId xmlns:a16="http://schemas.microsoft.com/office/drawing/2014/main" id="{6AF22676-E976-ACAC-A2B0-06C2C27A6F01}"/>
                </a:ext>
              </a:extLst>
            </p:cNvPr>
            <p:cNvSpPr txBox="1"/>
            <p:nvPr/>
          </p:nvSpPr>
          <p:spPr>
            <a:xfrm>
              <a:off x="8300160" y="5606210"/>
              <a:ext cx="3062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Only</a:t>
              </a:r>
              <a:r>
                <a:rPr lang="pl-PL" sz="2400" dirty="0"/>
                <a:t> </a:t>
              </a:r>
              <a:r>
                <a:rPr lang="pl-PL" sz="2400" dirty="0" err="1"/>
                <a:t>sequence</a:t>
              </a:r>
              <a:endParaRPr lang="pl-P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065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3A2AB-9AB8-3EF3-BCDA-0BC8DA27C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5614B4B-0DCF-50C2-C68B-23B80E4C9994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856823F6-16C6-D290-5874-DFEC76B7327C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C05CD2B-A0F1-21AC-5627-D035EC5F0893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AC0AF5D8-674B-B412-B2A1-2E02047C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0DEE0672-F467-C3F2-03B5-9CC7365EEB69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CC9BE23-D235-9FB2-E22A-FF05AEC44B88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82F85957-4850-EDF4-3B48-7945A31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F6B2BDD-8F3C-D025-3995-62E6710C3EAD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993B7CA2-9527-9FFB-71D1-7EFAC8F3991B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C0C17915-FE4D-3DE7-5762-45294BFB3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F4243613-B358-6A5D-7ADC-D5C787DD77F1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C8E526D3-6321-6E26-33CC-B42ABBD3EA4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24FF1069-8403-2448-4F85-E9619969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D7FF0011-572A-640D-23E6-1E85718FC334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D20C1764-2CF0-0252-605F-60C94BAEBBC0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48F5D0F1-76D2-7CAE-5CBA-8A5ADECA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49FDC8C1-3BFB-1213-5AD0-D1A3333E4EF1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AC36FB28-7D71-94B2-A85E-CBC13E8556EE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CE12B382-EC12-97ED-0E75-C7B8BB2D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6FE156AB-3CF9-8D8D-145C-62F60CF3517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98AC979-06CC-9E51-FAB9-E42167BDCC3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9AE26771-6EFD-7C6F-E6F2-7877563C6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5B2018F0-CD0A-FA99-B93E-2C4B41DD56A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Compression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C4C8621-FEE4-5F42-3165-7EC8D0A52CB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C4C8621-FEE4-5F42-3165-7EC8D0A52C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upa 90">
            <a:extLst>
              <a:ext uri="{FF2B5EF4-FFF2-40B4-BE49-F238E27FC236}">
                <a16:creationId xmlns:a16="http://schemas.microsoft.com/office/drawing/2014/main" id="{7F8EC47C-04C7-EB16-CC4D-2558D4AAEE22}"/>
              </a:ext>
            </a:extLst>
          </p:cNvPr>
          <p:cNvGrpSpPr/>
          <p:nvPr/>
        </p:nvGrpSpPr>
        <p:grpSpPr>
          <a:xfrm>
            <a:off x="1589590" y="1052831"/>
            <a:ext cx="2767711" cy="2153913"/>
            <a:chOff x="1456115" y="1275087"/>
            <a:chExt cx="2767711" cy="2153913"/>
          </a:xfrm>
        </p:grpSpPr>
        <p:sp>
          <p:nvSpPr>
            <p:cNvPr id="77" name="Prostokąt zaokrąglony 76">
              <a:extLst>
                <a:ext uri="{FF2B5EF4-FFF2-40B4-BE49-F238E27FC236}">
                  <a16:creationId xmlns:a16="http://schemas.microsoft.com/office/drawing/2014/main" id="{37782BE0-84A5-C8DB-F374-06548886C290}"/>
                </a:ext>
              </a:extLst>
            </p:cNvPr>
            <p:cNvSpPr/>
            <p:nvPr/>
          </p:nvSpPr>
          <p:spPr>
            <a:xfrm>
              <a:off x="1456115" y="1275087"/>
              <a:ext cx="2767711" cy="2153913"/>
            </a:xfrm>
            <a:prstGeom prst="roundRect">
              <a:avLst>
                <a:gd name="adj" fmla="val 2265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8" name="pole tekstowe 77">
              <a:extLst>
                <a:ext uri="{FF2B5EF4-FFF2-40B4-BE49-F238E27FC236}">
                  <a16:creationId xmlns:a16="http://schemas.microsoft.com/office/drawing/2014/main" id="{FC82190C-3CA1-528B-565F-540D2F00F190}"/>
                </a:ext>
              </a:extLst>
            </p:cNvPr>
            <p:cNvSpPr txBox="1"/>
            <p:nvPr/>
          </p:nvSpPr>
          <p:spPr>
            <a:xfrm>
              <a:off x="1795448" y="1444942"/>
              <a:ext cx="23051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200" dirty="0"/>
                <a:t>1BP = 2bits (4 </a:t>
              </a:r>
              <a:r>
                <a:rPr lang="pl-PL" sz="3200" dirty="0" err="1"/>
                <a:t>options</a:t>
              </a:r>
              <a:r>
                <a:rPr lang="pl-PL" sz="3200" dirty="0"/>
                <a:t>) = 0.25B</a:t>
              </a:r>
            </a:p>
          </p:txBody>
        </p:sp>
      </p:grpSp>
      <p:pic>
        <p:nvPicPr>
          <p:cNvPr id="87" name="Grafika 86" descr="Pudełko z wypełnieniem pełnym">
            <a:extLst>
              <a:ext uri="{FF2B5EF4-FFF2-40B4-BE49-F238E27FC236}">
                <a16:creationId xmlns:a16="http://schemas.microsoft.com/office/drawing/2014/main" id="{7D5DC5C4-123E-5650-18A4-5ECE66B607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82686" y="2477634"/>
            <a:ext cx="2621201" cy="2621201"/>
          </a:xfrm>
          <a:prstGeom prst="rect">
            <a:avLst/>
          </a:prstGeom>
        </p:spPr>
      </p:pic>
      <p:grpSp>
        <p:nvGrpSpPr>
          <p:cNvPr id="90" name="Grupa 89">
            <a:extLst>
              <a:ext uri="{FF2B5EF4-FFF2-40B4-BE49-F238E27FC236}">
                <a16:creationId xmlns:a16="http://schemas.microsoft.com/office/drawing/2014/main" id="{064476F0-BE7D-454F-F0BB-20DD1F210562}"/>
              </a:ext>
            </a:extLst>
          </p:cNvPr>
          <p:cNvGrpSpPr/>
          <p:nvPr/>
        </p:nvGrpSpPr>
        <p:grpSpPr>
          <a:xfrm>
            <a:off x="2155251" y="3984561"/>
            <a:ext cx="2767711" cy="2153913"/>
            <a:chOff x="1392646" y="3984040"/>
            <a:chExt cx="2767711" cy="2153913"/>
          </a:xfrm>
        </p:grpSpPr>
        <p:sp>
          <p:nvSpPr>
            <p:cNvPr id="88" name="Prostokąt zaokrąglony 87">
              <a:extLst>
                <a:ext uri="{FF2B5EF4-FFF2-40B4-BE49-F238E27FC236}">
                  <a16:creationId xmlns:a16="http://schemas.microsoft.com/office/drawing/2014/main" id="{C10B5260-6BD1-CA9B-C17F-781B7A66125A}"/>
                </a:ext>
              </a:extLst>
            </p:cNvPr>
            <p:cNvSpPr/>
            <p:nvPr/>
          </p:nvSpPr>
          <p:spPr>
            <a:xfrm>
              <a:off x="1392646" y="3984040"/>
              <a:ext cx="2767711" cy="2153913"/>
            </a:xfrm>
            <a:prstGeom prst="roundRect">
              <a:avLst>
                <a:gd name="adj" fmla="val 2265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pole tekstowe 79">
                  <a:extLst>
                    <a:ext uri="{FF2B5EF4-FFF2-40B4-BE49-F238E27FC236}">
                      <a16:creationId xmlns:a16="http://schemas.microsoft.com/office/drawing/2014/main" id="{7721AC9B-E518-00EE-3359-7A985F501D05}"/>
                    </a:ext>
                  </a:extLst>
                </p:cNvPr>
                <p:cNvSpPr txBox="1"/>
                <p:nvPr/>
              </p:nvSpPr>
              <p:spPr>
                <a:xfrm>
                  <a:off x="1837832" y="4506218"/>
                  <a:ext cx="2004275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pl-PL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l-PL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a14:m>
                  <a:r>
                    <a:rPr lang="pl-PL" sz="3200" dirty="0"/>
                    <a:t>BP = 0.75GB</a:t>
                  </a:r>
                </a:p>
              </p:txBody>
            </p:sp>
          </mc:Choice>
          <mc:Fallback xmlns="">
            <p:sp>
              <p:nvSpPr>
                <p:cNvPr id="80" name="pole tekstowe 79">
                  <a:extLst>
                    <a:ext uri="{FF2B5EF4-FFF2-40B4-BE49-F238E27FC236}">
                      <a16:creationId xmlns:a16="http://schemas.microsoft.com/office/drawing/2014/main" id="{7721AC9B-E518-00EE-3359-7A985F501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832" y="4506218"/>
                  <a:ext cx="2004275" cy="1077218"/>
                </a:xfrm>
                <a:prstGeom prst="rect">
                  <a:avLst/>
                </a:prstGeom>
                <a:blipFill>
                  <a:blip r:embed="rId20"/>
                  <a:stretch>
                    <a:fillRect l="-7547" t="-6977" b="-16279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Prostokąt zaokrąglony 88">
            <a:extLst>
              <a:ext uri="{FF2B5EF4-FFF2-40B4-BE49-F238E27FC236}">
                <a16:creationId xmlns:a16="http://schemas.microsoft.com/office/drawing/2014/main" id="{E57549D7-C682-019E-2930-847229771256}"/>
              </a:ext>
            </a:extLst>
          </p:cNvPr>
          <p:cNvSpPr/>
          <p:nvPr/>
        </p:nvSpPr>
        <p:spPr>
          <a:xfrm>
            <a:off x="7858408" y="1366860"/>
            <a:ext cx="2767711" cy="2153913"/>
          </a:xfrm>
          <a:prstGeom prst="roundRect">
            <a:avLst>
              <a:gd name="adj" fmla="val 2265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2" name="Prostokąt zaokrąglony 91">
            <a:extLst>
              <a:ext uri="{FF2B5EF4-FFF2-40B4-BE49-F238E27FC236}">
                <a16:creationId xmlns:a16="http://schemas.microsoft.com/office/drawing/2014/main" id="{4E2079D5-8D5E-7D4D-5CAA-31C904F01B96}"/>
              </a:ext>
            </a:extLst>
          </p:cNvPr>
          <p:cNvSpPr/>
          <p:nvPr/>
        </p:nvSpPr>
        <p:spPr>
          <a:xfrm>
            <a:off x="8404110" y="4427856"/>
            <a:ext cx="3098180" cy="2153913"/>
          </a:xfrm>
          <a:prstGeom prst="roundRect">
            <a:avLst>
              <a:gd name="adj" fmla="val 2265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pole tekstowe 81">
                <a:extLst>
                  <a:ext uri="{FF2B5EF4-FFF2-40B4-BE49-F238E27FC236}">
                    <a16:creationId xmlns:a16="http://schemas.microsoft.com/office/drawing/2014/main" id="{8F42126B-A962-D401-6436-B58DA4610C00}"/>
                  </a:ext>
                </a:extLst>
              </p:cNvPr>
              <p:cNvSpPr txBox="1"/>
              <p:nvPr/>
            </p:nvSpPr>
            <p:spPr>
              <a:xfrm>
                <a:off x="8223794" y="1576773"/>
                <a:ext cx="222533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3200" dirty="0"/>
                  <a:t>Human </a:t>
                </a:r>
                <a:r>
                  <a:rPr lang="pl-PL" sz="3200" dirty="0" err="1"/>
                  <a:t>genome</a:t>
                </a:r>
                <a:r>
                  <a:rPr lang="pl-PL" sz="3200" dirty="0"/>
                  <a:t> </a:t>
                </a:r>
                <a14:m>
                  <m:oMath xmlns:m="http://schemas.openxmlformats.org/officeDocument/2006/math">
                    <m:r>
                      <a:rPr lang="pl-PL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pl-PL" sz="3200" dirty="0"/>
                  <a:t> CD</a:t>
                </a:r>
              </a:p>
            </p:txBody>
          </p:sp>
        </mc:Choice>
        <mc:Fallback xmlns="">
          <p:sp>
            <p:nvSpPr>
              <p:cNvPr id="82" name="pole tekstowe 81">
                <a:extLst>
                  <a:ext uri="{FF2B5EF4-FFF2-40B4-BE49-F238E27FC236}">
                    <a16:creationId xmlns:a16="http://schemas.microsoft.com/office/drawing/2014/main" id="{8F42126B-A962-D401-6436-B58DA4610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794" y="1576773"/>
                <a:ext cx="2225337" cy="1569660"/>
              </a:xfrm>
              <a:prstGeom prst="rect">
                <a:avLst/>
              </a:prstGeom>
              <a:blipFill>
                <a:blip r:embed="rId21"/>
                <a:stretch>
                  <a:fillRect l="-6818" t="-4839" b="-1209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pole tekstowe 92">
            <a:extLst>
              <a:ext uri="{FF2B5EF4-FFF2-40B4-BE49-F238E27FC236}">
                <a16:creationId xmlns:a16="http://schemas.microsoft.com/office/drawing/2014/main" id="{1F7349C6-0CBC-4A7F-FB5A-5BBEB470DA31}"/>
              </a:ext>
            </a:extLst>
          </p:cNvPr>
          <p:cNvSpPr txBox="1"/>
          <p:nvPr/>
        </p:nvSpPr>
        <p:spPr>
          <a:xfrm>
            <a:off x="8746887" y="4535804"/>
            <a:ext cx="26409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err="1"/>
              <a:t>BioBanks</a:t>
            </a:r>
            <a:r>
              <a:rPr lang="pl-PL" sz="3200" dirty="0"/>
              <a:t> </a:t>
            </a:r>
            <a:r>
              <a:rPr lang="pl-PL" sz="3200" dirty="0" err="1"/>
              <a:t>collect</a:t>
            </a:r>
            <a:r>
              <a:rPr lang="pl-PL" sz="3200" dirty="0"/>
              <a:t> data on </a:t>
            </a:r>
            <a:r>
              <a:rPr lang="pl-PL" sz="3200" dirty="0" err="1"/>
              <a:t>population</a:t>
            </a:r>
            <a:r>
              <a:rPr lang="pl-PL" sz="3200" dirty="0"/>
              <a:t> </a:t>
            </a:r>
            <a:r>
              <a:rPr lang="pl-PL" sz="3200" dirty="0" err="1"/>
              <a:t>scale</a:t>
            </a:r>
            <a:endParaRPr lang="pl-PL" sz="3200" dirty="0"/>
          </a:p>
        </p:txBody>
      </p:sp>
      <p:sp>
        <p:nvSpPr>
          <p:cNvPr id="94" name="Łuk 93">
            <a:extLst>
              <a:ext uri="{FF2B5EF4-FFF2-40B4-BE49-F238E27FC236}">
                <a16:creationId xmlns:a16="http://schemas.microsoft.com/office/drawing/2014/main" id="{A8FC7984-23AF-284A-EB44-9E9E5C1E7C6A}"/>
              </a:ext>
            </a:extLst>
          </p:cNvPr>
          <p:cNvSpPr/>
          <p:nvPr/>
        </p:nvSpPr>
        <p:spPr>
          <a:xfrm flipH="1">
            <a:off x="3651207" y="3153406"/>
            <a:ext cx="2680727" cy="1625584"/>
          </a:xfrm>
          <a:custGeom>
            <a:avLst/>
            <a:gdLst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  <a:gd name="connsiteX3" fmla="*/ 1340364 w 2680727"/>
              <a:gd name="connsiteY3" fmla="*/ 812792 h 1625584"/>
              <a:gd name="connsiteX4" fmla="*/ 1180629 w 2680727"/>
              <a:gd name="connsiteY4" fmla="*/ 5792 h 1625584"/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1625584" stroke="0" extrusionOk="0">
                <a:moveTo>
                  <a:pt x="1180629" y="5792"/>
                </a:moveTo>
                <a:cubicBezTo>
                  <a:pt x="1398873" y="-36232"/>
                  <a:pt x="1691527" y="15539"/>
                  <a:pt x="1928206" y="82338"/>
                </a:cubicBezTo>
                <a:cubicBezTo>
                  <a:pt x="2386817" y="216982"/>
                  <a:pt x="2611315" y="486686"/>
                  <a:pt x="2679991" y="785850"/>
                </a:cubicBezTo>
                <a:cubicBezTo>
                  <a:pt x="2418839" y="734850"/>
                  <a:pt x="1822416" y="851783"/>
                  <a:pt x="1340364" y="812792"/>
                </a:cubicBezTo>
                <a:cubicBezTo>
                  <a:pt x="1219796" y="439848"/>
                  <a:pt x="1236739" y="248452"/>
                  <a:pt x="1180629" y="5792"/>
                </a:cubicBezTo>
                <a:close/>
              </a:path>
              <a:path w="2680727" h="1625584" fill="none" extrusionOk="0">
                <a:moveTo>
                  <a:pt x="1180629" y="5792"/>
                </a:moveTo>
                <a:cubicBezTo>
                  <a:pt x="1435098" y="-28866"/>
                  <a:pt x="1692657" y="18866"/>
                  <a:pt x="1928206" y="82338"/>
                </a:cubicBezTo>
                <a:cubicBezTo>
                  <a:pt x="2418985" y="239370"/>
                  <a:pt x="2706084" y="495255"/>
                  <a:pt x="2679991" y="785850"/>
                </a:cubicBezTo>
              </a:path>
              <a:path w="2680727" h="1625584" fill="none" stroke="0" extrusionOk="0">
                <a:moveTo>
                  <a:pt x="1180629" y="5792"/>
                </a:moveTo>
                <a:cubicBezTo>
                  <a:pt x="1442358" y="-12190"/>
                  <a:pt x="1714353" y="-23313"/>
                  <a:pt x="1928206" y="82338"/>
                </a:cubicBezTo>
                <a:cubicBezTo>
                  <a:pt x="2351063" y="210787"/>
                  <a:pt x="2650462" y="497336"/>
                  <a:pt x="2679991" y="78585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528227"/>
                      <a:gd name="adj2" fmla="val 2153087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5" name="Łuk 94">
            <a:extLst>
              <a:ext uri="{FF2B5EF4-FFF2-40B4-BE49-F238E27FC236}">
                <a16:creationId xmlns:a16="http://schemas.microsoft.com/office/drawing/2014/main" id="{771E8D4E-4E26-B72C-2635-9BE3C543FB34}"/>
              </a:ext>
            </a:extLst>
          </p:cNvPr>
          <p:cNvSpPr/>
          <p:nvPr/>
        </p:nvSpPr>
        <p:spPr>
          <a:xfrm flipH="1">
            <a:off x="3982463" y="2011530"/>
            <a:ext cx="1737317" cy="1625584"/>
          </a:xfrm>
          <a:custGeom>
            <a:avLst/>
            <a:gdLst>
              <a:gd name="connsiteX0" fmla="*/ 4358 w 1737317"/>
              <a:gd name="connsiteY0" fmla="*/ 731481 h 1625584"/>
              <a:gd name="connsiteX1" fmla="*/ 422128 w 1737317"/>
              <a:gd name="connsiteY1" fmla="*/ 115609 h 1625584"/>
              <a:gd name="connsiteX2" fmla="*/ 1139802 w 1737317"/>
              <a:gd name="connsiteY2" fmla="*/ 40610 h 1625584"/>
              <a:gd name="connsiteX3" fmla="*/ 868659 w 1737317"/>
              <a:gd name="connsiteY3" fmla="*/ 812792 h 1625584"/>
              <a:gd name="connsiteX4" fmla="*/ 4358 w 1737317"/>
              <a:gd name="connsiteY4" fmla="*/ 731481 h 1625584"/>
              <a:gd name="connsiteX0" fmla="*/ 4358 w 1737317"/>
              <a:gd name="connsiteY0" fmla="*/ 731481 h 1625584"/>
              <a:gd name="connsiteX1" fmla="*/ 422128 w 1737317"/>
              <a:gd name="connsiteY1" fmla="*/ 115609 h 1625584"/>
              <a:gd name="connsiteX2" fmla="*/ 1139802 w 1737317"/>
              <a:gd name="connsiteY2" fmla="*/ 4061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7317" h="1625584" stroke="0" extrusionOk="0">
                <a:moveTo>
                  <a:pt x="4358" y="731481"/>
                </a:moveTo>
                <a:cubicBezTo>
                  <a:pt x="24806" y="471642"/>
                  <a:pt x="167508" y="254826"/>
                  <a:pt x="422128" y="115609"/>
                </a:cubicBezTo>
                <a:cubicBezTo>
                  <a:pt x="668196" y="620"/>
                  <a:pt x="880285" y="-32389"/>
                  <a:pt x="1139802" y="40610"/>
                </a:cubicBezTo>
                <a:cubicBezTo>
                  <a:pt x="973800" y="319157"/>
                  <a:pt x="893639" y="614848"/>
                  <a:pt x="868659" y="812792"/>
                </a:cubicBezTo>
                <a:cubicBezTo>
                  <a:pt x="621563" y="803682"/>
                  <a:pt x="303386" y="783002"/>
                  <a:pt x="4358" y="731481"/>
                </a:cubicBezTo>
                <a:close/>
              </a:path>
              <a:path w="1737317" h="1625584" fill="none" extrusionOk="0">
                <a:moveTo>
                  <a:pt x="4358" y="731481"/>
                </a:moveTo>
                <a:cubicBezTo>
                  <a:pt x="28577" y="445099"/>
                  <a:pt x="171128" y="269273"/>
                  <a:pt x="422128" y="115609"/>
                </a:cubicBezTo>
                <a:cubicBezTo>
                  <a:pt x="650193" y="955"/>
                  <a:pt x="947885" y="-21579"/>
                  <a:pt x="1139802" y="40610"/>
                </a:cubicBezTo>
              </a:path>
              <a:path w="1737317" h="1625584" fill="none" stroke="0" extrusionOk="0">
                <a:moveTo>
                  <a:pt x="4358" y="731481"/>
                </a:moveTo>
                <a:cubicBezTo>
                  <a:pt x="50232" y="478150"/>
                  <a:pt x="195212" y="230122"/>
                  <a:pt x="422128" y="115609"/>
                </a:cubicBezTo>
                <a:cubicBezTo>
                  <a:pt x="631894" y="-6650"/>
                  <a:pt x="881213" y="-15073"/>
                  <a:pt x="1139802" y="4061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122463"/>
                      <a:gd name="adj2" fmla="val 1736088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6" name="Łuk 95">
            <a:extLst>
              <a:ext uri="{FF2B5EF4-FFF2-40B4-BE49-F238E27FC236}">
                <a16:creationId xmlns:a16="http://schemas.microsoft.com/office/drawing/2014/main" id="{5FEA1CA3-80DE-E262-85C5-4408263EEECF}"/>
              </a:ext>
            </a:extLst>
          </p:cNvPr>
          <p:cNvSpPr/>
          <p:nvPr/>
        </p:nvSpPr>
        <p:spPr>
          <a:xfrm>
            <a:off x="6562991" y="2011530"/>
            <a:ext cx="1737317" cy="1625584"/>
          </a:xfrm>
          <a:custGeom>
            <a:avLst/>
            <a:gdLst>
              <a:gd name="connsiteX0" fmla="*/ 4358 w 1737317"/>
              <a:gd name="connsiteY0" fmla="*/ 731481 h 1625584"/>
              <a:gd name="connsiteX1" fmla="*/ 422128 w 1737317"/>
              <a:gd name="connsiteY1" fmla="*/ 115609 h 1625584"/>
              <a:gd name="connsiteX2" fmla="*/ 1139802 w 1737317"/>
              <a:gd name="connsiteY2" fmla="*/ 40610 h 1625584"/>
              <a:gd name="connsiteX3" fmla="*/ 868659 w 1737317"/>
              <a:gd name="connsiteY3" fmla="*/ 812792 h 1625584"/>
              <a:gd name="connsiteX4" fmla="*/ 4358 w 1737317"/>
              <a:gd name="connsiteY4" fmla="*/ 731481 h 1625584"/>
              <a:gd name="connsiteX0" fmla="*/ 4358 w 1737317"/>
              <a:gd name="connsiteY0" fmla="*/ 731481 h 1625584"/>
              <a:gd name="connsiteX1" fmla="*/ 422128 w 1737317"/>
              <a:gd name="connsiteY1" fmla="*/ 115609 h 1625584"/>
              <a:gd name="connsiteX2" fmla="*/ 1139802 w 1737317"/>
              <a:gd name="connsiteY2" fmla="*/ 4061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7317" h="1625584" stroke="0" extrusionOk="0">
                <a:moveTo>
                  <a:pt x="4358" y="731481"/>
                </a:moveTo>
                <a:cubicBezTo>
                  <a:pt x="24806" y="471642"/>
                  <a:pt x="167508" y="254826"/>
                  <a:pt x="422128" y="115609"/>
                </a:cubicBezTo>
                <a:cubicBezTo>
                  <a:pt x="668196" y="620"/>
                  <a:pt x="880285" y="-32389"/>
                  <a:pt x="1139802" y="40610"/>
                </a:cubicBezTo>
                <a:cubicBezTo>
                  <a:pt x="973800" y="319157"/>
                  <a:pt x="893639" y="614848"/>
                  <a:pt x="868659" y="812792"/>
                </a:cubicBezTo>
                <a:cubicBezTo>
                  <a:pt x="621563" y="803682"/>
                  <a:pt x="303386" y="783002"/>
                  <a:pt x="4358" y="731481"/>
                </a:cubicBezTo>
                <a:close/>
              </a:path>
              <a:path w="1737317" h="1625584" fill="none" extrusionOk="0">
                <a:moveTo>
                  <a:pt x="4358" y="731481"/>
                </a:moveTo>
                <a:cubicBezTo>
                  <a:pt x="28577" y="445099"/>
                  <a:pt x="171128" y="269273"/>
                  <a:pt x="422128" y="115609"/>
                </a:cubicBezTo>
                <a:cubicBezTo>
                  <a:pt x="650193" y="955"/>
                  <a:pt x="947885" y="-21579"/>
                  <a:pt x="1139802" y="40610"/>
                </a:cubicBezTo>
              </a:path>
              <a:path w="1737317" h="1625584" fill="none" stroke="0" extrusionOk="0">
                <a:moveTo>
                  <a:pt x="4358" y="731481"/>
                </a:moveTo>
                <a:cubicBezTo>
                  <a:pt x="50232" y="478150"/>
                  <a:pt x="195212" y="230122"/>
                  <a:pt x="422128" y="115609"/>
                </a:cubicBezTo>
                <a:cubicBezTo>
                  <a:pt x="631894" y="-6650"/>
                  <a:pt x="881213" y="-15073"/>
                  <a:pt x="1139802" y="4061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122463"/>
                      <a:gd name="adj2" fmla="val 1736088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7" name="Łuk 96">
            <a:extLst>
              <a:ext uri="{FF2B5EF4-FFF2-40B4-BE49-F238E27FC236}">
                <a16:creationId xmlns:a16="http://schemas.microsoft.com/office/drawing/2014/main" id="{8C857712-FA85-531F-AF66-893787A65540}"/>
              </a:ext>
            </a:extLst>
          </p:cNvPr>
          <p:cNvSpPr/>
          <p:nvPr/>
        </p:nvSpPr>
        <p:spPr>
          <a:xfrm>
            <a:off x="5997754" y="3475517"/>
            <a:ext cx="2680727" cy="1625584"/>
          </a:xfrm>
          <a:custGeom>
            <a:avLst/>
            <a:gdLst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  <a:gd name="connsiteX3" fmla="*/ 1340364 w 2680727"/>
              <a:gd name="connsiteY3" fmla="*/ 812792 h 1625584"/>
              <a:gd name="connsiteX4" fmla="*/ 1180629 w 2680727"/>
              <a:gd name="connsiteY4" fmla="*/ 5792 h 1625584"/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1625584" stroke="0" extrusionOk="0">
                <a:moveTo>
                  <a:pt x="1180629" y="5792"/>
                </a:moveTo>
                <a:cubicBezTo>
                  <a:pt x="1398873" y="-36232"/>
                  <a:pt x="1691527" y="15539"/>
                  <a:pt x="1928206" y="82338"/>
                </a:cubicBezTo>
                <a:cubicBezTo>
                  <a:pt x="2386817" y="216982"/>
                  <a:pt x="2611315" y="486686"/>
                  <a:pt x="2679991" y="785850"/>
                </a:cubicBezTo>
                <a:cubicBezTo>
                  <a:pt x="2418839" y="734850"/>
                  <a:pt x="1822416" y="851783"/>
                  <a:pt x="1340364" y="812792"/>
                </a:cubicBezTo>
                <a:cubicBezTo>
                  <a:pt x="1219796" y="439848"/>
                  <a:pt x="1236739" y="248452"/>
                  <a:pt x="1180629" y="5792"/>
                </a:cubicBezTo>
                <a:close/>
              </a:path>
              <a:path w="2680727" h="1625584" fill="none" extrusionOk="0">
                <a:moveTo>
                  <a:pt x="1180629" y="5792"/>
                </a:moveTo>
                <a:cubicBezTo>
                  <a:pt x="1435098" y="-28866"/>
                  <a:pt x="1692657" y="18866"/>
                  <a:pt x="1928206" y="82338"/>
                </a:cubicBezTo>
                <a:cubicBezTo>
                  <a:pt x="2418985" y="239370"/>
                  <a:pt x="2706084" y="495255"/>
                  <a:pt x="2679991" y="785850"/>
                </a:cubicBezTo>
              </a:path>
              <a:path w="2680727" h="1625584" fill="none" stroke="0" extrusionOk="0">
                <a:moveTo>
                  <a:pt x="1180629" y="5792"/>
                </a:moveTo>
                <a:cubicBezTo>
                  <a:pt x="1442358" y="-12190"/>
                  <a:pt x="1714353" y="-23313"/>
                  <a:pt x="1928206" y="82338"/>
                </a:cubicBezTo>
                <a:cubicBezTo>
                  <a:pt x="2351063" y="210787"/>
                  <a:pt x="2650462" y="497336"/>
                  <a:pt x="2679991" y="78585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528227"/>
                      <a:gd name="adj2" fmla="val 2153087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4781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6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9E8F1-F247-3FAC-BA91-2CF5932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BFF82485-A64E-27DD-4F6A-D96449315AC3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6645F3D-EFB4-1516-C4B2-DBD78B390918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137885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02F3BBD-AA68-5CAE-A2D4-E402E57E5B0A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Dokument z wypełnieniem pełnym">
              <a:extLst>
                <a:ext uri="{FF2B5EF4-FFF2-40B4-BE49-F238E27FC236}">
                  <a16:creationId xmlns:a16="http://schemas.microsoft.com/office/drawing/2014/main" id="{5D1A662E-44F2-A7B7-3B84-D359D0D8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723DF09B-33C0-1528-41D0-05A3BBB115F2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B41B92BD-86D3-19C0-8EBA-FBD9F846B55E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CFB23A94-2479-2692-CE5E-C54610D32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B7D0D31A-0BBA-D85D-83CB-D10A4653B9E7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DD9E8B5D-2D48-4A9A-428C-DA3B1D44BE9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DNA z wypełnieniem pełnym">
              <a:extLst>
                <a:ext uri="{FF2B5EF4-FFF2-40B4-BE49-F238E27FC236}">
                  <a16:creationId xmlns:a16="http://schemas.microsoft.com/office/drawing/2014/main" id="{202231A3-1CAE-310A-376C-D276735F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3C99CC0E-A191-D96D-6E6D-19E0B7EC5138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3160CF2B-F0D5-7394-67D7-ADEF4C75316E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0" name="Grafika 49" descr="Trasa (ścieżka między dwiema pinezkami) z wypełnieniem pełnym">
              <a:extLst>
                <a:ext uri="{FF2B5EF4-FFF2-40B4-BE49-F238E27FC236}">
                  <a16:creationId xmlns:a16="http://schemas.microsoft.com/office/drawing/2014/main" id="{B6F551E2-73AD-8DF1-66B6-D3AADF2E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51030D00-2D58-53FB-4E88-4AA649CE7CB8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27084788-B191-E50C-A0DD-EB14EB09F33F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3" name="Grafika 52" descr="Kod QR z wypełnieniem pełnym">
              <a:extLst>
                <a:ext uri="{FF2B5EF4-FFF2-40B4-BE49-F238E27FC236}">
                  <a16:creationId xmlns:a16="http://schemas.microsoft.com/office/drawing/2014/main" id="{C733D975-5252-0A7B-8BEF-4786C086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54" name="Grupa 53">
            <a:extLst>
              <a:ext uri="{FF2B5EF4-FFF2-40B4-BE49-F238E27FC236}">
                <a16:creationId xmlns:a16="http://schemas.microsoft.com/office/drawing/2014/main" id="{5669FEAD-A6BD-9A43-A798-FC11BCED0960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A690D404-72E8-DDCD-C87A-2B2FC918E32A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6" name="Grafika 55" descr="Baza danych z wypełnieniem pełnym">
              <a:extLst>
                <a:ext uri="{FF2B5EF4-FFF2-40B4-BE49-F238E27FC236}">
                  <a16:creationId xmlns:a16="http://schemas.microsoft.com/office/drawing/2014/main" id="{9CD30A57-A4DB-96EE-120F-302213D3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57" name="Grupa 56">
            <a:extLst>
              <a:ext uri="{FF2B5EF4-FFF2-40B4-BE49-F238E27FC236}">
                <a16:creationId xmlns:a16="http://schemas.microsoft.com/office/drawing/2014/main" id="{542D7D2B-6DA8-C37B-9401-A6F0F1FCF07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58" name="Owal 57">
              <a:extLst>
                <a:ext uri="{FF2B5EF4-FFF2-40B4-BE49-F238E27FC236}">
                  <a16:creationId xmlns:a16="http://schemas.microsoft.com/office/drawing/2014/main" id="{3FCF2091-2DC1-B17A-4ACF-197F7B191F0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9" name="Grafika 58" descr="Wyjście z wypełnieniem pełnym">
              <a:extLst>
                <a:ext uri="{FF2B5EF4-FFF2-40B4-BE49-F238E27FC236}">
                  <a16:creationId xmlns:a16="http://schemas.microsoft.com/office/drawing/2014/main" id="{05E2F866-AA1C-39D9-1BDF-2A2466092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8CB1823-338B-D681-1DAB-1A8AFB227B5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Prerequisites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1584896B-466C-33A5-7E9D-7B1988B21E8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1584896B-466C-33A5-7E9D-7B1988B21E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ytuł 1">
            <a:extLst>
              <a:ext uri="{FF2B5EF4-FFF2-40B4-BE49-F238E27FC236}">
                <a16:creationId xmlns:a16="http://schemas.microsoft.com/office/drawing/2014/main" id="{F8FFADBD-9746-20FF-7DD2-B52DCAAF1A56}"/>
              </a:ext>
            </a:extLst>
          </p:cNvPr>
          <p:cNvSpPr txBox="1">
            <a:spLocks/>
          </p:cNvSpPr>
          <p:nvPr/>
        </p:nvSpPr>
        <p:spPr>
          <a:xfrm>
            <a:off x="1173966" y="365776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Desires</a:t>
            </a:r>
            <a:r>
              <a:rPr lang="pl-PL" cap="small" spc="300" dirty="0">
                <a:latin typeface="Cambria" panose="02040503050406030204" pitchFamily="18" charset="0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Pismo odręczne 11">
                <a:extLst>
                  <a:ext uri="{FF2B5EF4-FFF2-40B4-BE49-F238E27FC236}">
                    <a16:creationId xmlns:a16="http://schemas.microsoft.com/office/drawing/2014/main" id="{B37AE92E-113F-109D-1F08-7FED993FC34A}"/>
                  </a:ext>
                </a:extLst>
              </p14:cNvPr>
              <p14:cNvContentPartPr/>
              <p14:nvPr/>
            </p14:nvContentPartPr>
            <p14:xfrm>
              <a:off x="4882686" y="4730140"/>
              <a:ext cx="3555360" cy="59400"/>
            </p14:xfrm>
          </p:contentPart>
        </mc:Choice>
        <mc:Fallback xmlns="">
          <p:pic>
            <p:nvPicPr>
              <p:cNvPr id="12" name="Pismo odręczne 11">
                <a:extLst>
                  <a:ext uri="{FF2B5EF4-FFF2-40B4-BE49-F238E27FC236}">
                    <a16:creationId xmlns:a16="http://schemas.microsoft.com/office/drawing/2014/main" id="{B37AE92E-113F-109D-1F08-7FED993FC3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47125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ytuł 1">
            <a:extLst>
              <a:ext uri="{FF2B5EF4-FFF2-40B4-BE49-F238E27FC236}">
                <a16:creationId xmlns:a16="http://schemas.microsoft.com/office/drawing/2014/main" id="{7AF98310-FEEE-6440-EA68-C27001CA91E1}"/>
              </a:ext>
            </a:extLst>
          </p:cNvPr>
          <p:cNvSpPr txBox="1">
            <a:spLocks/>
          </p:cNvSpPr>
          <p:nvPr/>
        </p:nvSpPr>
        <p:spPr>
          <a:xfrm>
            <a:off x="1153886" y="4919258"/>
            <a:ext cx="10972800" cy="1143000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pl-PL" sz="3600" cap="small" spc="300" dirty="0">
              <a:latin typeface="Cambria" panose="02040503050406030204" pitchFamily="18" charset="0"/>
            </a:endParaRPr>
          </a:p>
        </p:txBody>
      </p:sp>
      <p:grpSp>
        <p:nvGrpSpPr>
          <p:cNvPr id="30" name="Grupa 29">
            <a:extLst>
              <a:ext uri="{FF2B5EF4-FFF2-40B4-BE49-F238E27FC236}">
                <a16:creationId xmlns:a16="http://schemas.microsoft.com/office/drawing/2014/main" id="{9369493A-442A-EC54-0251-DA9A1E855406}"/>
              </a:ext>
            </a:extLst>
          </p:cNvPr>
          <p:cNvGrpSpPr/>
          <p:nvPr/>
        </p:nvGrpSpPr>
        <p:grpSpPr>
          <a:xfrm>
            <a:off x="1577663" y="1275566"/>
            <a:ext cx="3023365" cy="2661529"/>
            <a:chOff x="1577663" y="1435222"/>
            <a:chExt cx="3023365" cy="2661529"/>
          </a:xfrm>
        </p:grpSpPr>
        <p:sp>
          <p:nvSpPr>
            <p:cNvPr id="14" name="Prostokąt zaokrąglony 13">
              <a:extLst>
                <a:ext uri="{FF2B5EF4-FFF2-40B4-BE49-F238E27FC236}">
                  <a16:creationId xmlns:a16="http://schemas.microsoft.com/office/drawing/2014/main" id="{5752795C-432C-B828-6FF6-0069341AA4CA}"/>
                </a:ext>
              </a:extLst>
            </p:cNvPr>
            <p:cNvSpPr/>
            <p:nvPr/>
          </p:nvSpPr>
          <p:spPr>
            <a:xfrm>
              <a:off x="2002971" y="1435222"/>
              <a:ext cx="1973943" cy="1331601"/>
            </a:xfrm>
            <a:prstGeom prst="round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26" name="Picture 2" descr="Python Logo, symbol, meaning, history, PNG, brand">
              <a:extLst>
                <a:ext uri="{FF2B5EF4-FFF2-40B4-BE49-F238E27FC236}">
                  <a16:creationId xmlns:a16="http://schemas.microsoft.com/office/drawing/2014/main" id="{379CC0BE-4646-D1AA-1E07-395D6B0C3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943" y="1594322"/>
              <a:ext cx="2032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pole tekstowe 19">
              <a:extLst>
                <a:ext uri="{FF2B5EF4-FFF2-40B4-BE49-F238E27FC236}">
                  <a16:creationId xmlns:a16="http://schemas.microsoft.com/office/drawing/2014/main" id="{55B625B2-91B6-6AD8-91FE-A2A344DBD1E1}"/>
                </a:ext>
              </a:extLst>
            </p:cNvPr>
            <p:cNvSpPr txBox="1"/>
            <p:nvPr/>
          </p:nvSpPr>
          <p:spPr>
            <a:xfrm>
              <a:off x="1577663" y="2896422"/>
              <a:ext cx="30233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/>
                <a:t>Basic </a:t>
              </a:r>
              <a:r>
                <a:rPr lang="pl-PL" sz="2400" dirty="0" err="1"/>
                <a:t>Python</a:t>
              </a:r>
              <a:r>
                <a:rPr lang="pl-PL" sz="2400" dirty="0"/>
                <a:t>, </a:t>
              </a:r>
              <a:r>
                <a:rPr lang="pl-PL" sz="2400" dirty="0" err="1"/>
                <a:t>Jupyter</a:t>
              </a:r>
              <a:r>
                <a:rPr lang="pl-PL" sz="2400" dirty="0"/>
                <a:t>,</a:t>
              </a:r>
            </a:p>
            <a:p>
              <a:r>
                <a:rPr lang="pl-PL" sz="2400" dirty="0" err="1"/>
                <a:t>Pandas</a:t>
              </a:r>
              <a:r>
                <a:rPr lang="pl-PL" sz="2400" dirty="0"/>
                <a:t>, </a:t>
              </a:r>
              <a:r>
                <a:rPr lang="pl-PL" sz="2400" dirty="0" err="1"/>
                <a:t>ScikitLearn</a:t>
              </a:r>
              <a:r>
                <a:rPr lang="pl-PL" sz="2400" dirty="0"/>
                <a:t>, </a:t>
              </a:r>
              <a:r>
                <a:rPr lang="pl-PL" sz="2400" dirty="0" err="1"/>
                <a:t>PyTorch</a:t>
              </a:r>
              <a:r>
                <a:rPr lang="pl-PL" sz="2400" dirty="0"/>
                <a:t>…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820951B7-FBD0-265E-2036-CF6C74375F63}"/>
              </a:ext>
            </a:extLst>
          </p:cNvPr>
          <p:cNvGrpSpPr/>
          <p:nvPr/>
        </p:nvGrpSpPr>
        <p:grpSpPr>
          <a:xfrm>
            <a:off x="4882686" y="1202656"/>
            <a:ext cx="3023365" cy="2394124"/>
            <a:chOff x="4882686" y="1362312"/>
            <a:chExt cx="3023365" cy="2394124"/>
          </a:xfrm>
        </p:grpSpPr>
        <p:sp>
          <p:nvSpPr>
            <p:cNvPr id="15" name="Prostokąt zaokrąglony 14">
              <a:extLst>
                <a:ext uri="{FF2B5EF4-FFF2-40B4-BE49-F238E27FC236}">
                  <a16:creationId xmlns:a16="http://schemas.microsoft.com/office/drawing/2014/main" id="{EBC79BD7-4EB1-D7F0-5954-E1F2C6D335BD}"/>
                </a:ext>
              </a:extLst>
            </p:cNvPr>
            <p:cNvSpPr/>
            <p:nvPr/>
          </p:nvSpPr>
          <p:spPr>
            <a:xfrm>
              <a:off x="5566229" y="1422179"/>
              <a:ext cx="1973943" cy="1331601"/>
            </a:xfrm>
            <a:prstGeom prst="round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Złota proporcja z wypełnieniem pełnym">
              <a:extLst>
                <a:ext uri="{FF2B5EF4-FFF2-40B4-BE49-F238E27FC236}">
                  <a16:creationId xmlns:a16="http://schemas.microsoft.com/office/drawing/2014/main" id="{8710DC61-7D17-7712-A5A5-B2A0E2BA1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09343" y="1362312"/>
              <a:ext cx="1487714" cy="1487714"/>
            </a:xfrm>
            <a:prstGeom prst="rect">
              <a:avLst/>
            </a:prstGeom>
          </p:spPr>
        </p:pic>
        <p:sp>
          <p:nvSpPr>
            <p:cNvPr id="23" name="pole tekstowe 22">
              <a:extLst>
                <a:ext uri="{FF2B5EF4-FFF2-40B4-BE49-F238E27FC236}">
                  <a16:creationId xmlns:a16="http://schemas.microsoft.com/office/drawing/2014/main" id="{69F62DD2-2F36-672A-3A2E-66739F09FB68}"/>
                </a:ext>
              </a:extLst>
            </p:cNvPr>
            <p:cNvSpPr txBox="1"/>
            <p:nvPr/>
          </p:nvSpPr>
          <p:spPr>
            <a:xfrm>
              <a:off x="4882686" y="2925439"/>
              <a:ext cx="3023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/>
                <a:t>Basic </a:t>
              </a:r>
              <a:r>
                <a:rPr lang="pl-PL" sz="2400" dirty="0" err="1"/>
                <a:t>math</a:t>
              </a:r>
              <a:r>
                <a:rPr lang="pl-PL" sz="2400" dirty="0"/>
                <a:t>, </a:t>
              </a:r>
              <a:r>
                <a:rPr lang="pl-PL" sz="2400" dirty="0" err="1"/>
                <a:t>statistics</a:t>
              </a:r>
              <a:r>
                <a:rPr lang="pl-PL" sz="2400" dirty="0"/>
                <a:t>, </a:t>
              </a:r>
              <a:r>
                <a:rPr lang="pl-PL" sz="2400" dirty="0" err="1"/>
                <a:t>linear</a:t>
              </a:r>
              <a:r>
                <a:rPr lang="pl-PL" sz="2400" dirty="0"/>
                <a:t> algebra</a:t>
              </a:r>
            </a:p>
          </p:txBody>
        </p:sp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68D6EE20-7081-D69C-6322-23EC05B65085}"/>
              </a:ext>
            </a:extLst>
          </p:cNvPr>
          <p:cNvGrpSpPr/>
          <p:nvPr/>
        </p:nvGrpSpPr>
        <p:grpSpPr>
          <a:xfrm>
            <a:off x="9129486" y="1202656"/>
            <a:ext cx="2408605" cy="2396696"/>
            <a:chOff x="9129486" y="1362312"/>
            <a:chExt cx="2408605" cy="2396696"/>
          </a:xfrm>
        </p:grpSpPr>
        <p:sp>
          <p:nvSpPr>
            <p:cNvPr id="17" name="Prostokąt zaokrąglony 16">
              <a:extLst>
                <a:ext uri="{FF2B5EF4-FFF2-40B4-BE49-F238E27FC236}">
                  <a16:creationId xmlns:a16="http://schemas.microsoft.com/office/drawing/2014/main" id="{F5C7BDAD-E6DB-AB26-88A7-A6FE735176FD}"/>
                </a:ext>
              </a:extLst>
            </p:cNvPr>
            <p:cNvSpPr/>
            <p:nvPr/>
          </p:nvSpPr>
          <p:spPr>
            <a:xfrm>
              <a:off x="9434286" y="1421790"/>
              <a:ext cx="1973943" cy="1331601"/>
            </a:xfrm>
            <a:prstGeom prst="round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5" name="Grafika 24" descr="Projektowanie witryn internetowych z wypełnieniem pełnym">
              <a:extLst>
                <a:ext uri="{FF2B5EF4-FFF2-40B4-BE49-F238E27FC236}">
                  <a16:creationId xmlns:a16="http://schemas.microsoft.com/office/drawing/2014/main" id="{B77799C7-3A40-3BD2-C2EA-BF08D111C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77400" y="1362312"/>
              <a:ext cx="1487713" cy="1487713"/>
            </a:xfrm>
            <a:prstGeom prst="rect">
              <a:avLst/>
            </a:prstGeom>
          </p:spPr>
        </p:pic>
        <p:sp>
          <p:nvSpPr>
            <p:cNvPr id="27" name="pole tekstowe 26">
              <a:extLst>
                <a:ext uri="{FF2B5EF4-FFF2-40B4-BE49-F238E27FC236}">
                  <a16:creationId xmlns:a16="http://schemas.microsoft.com/office/drawing/2014/main" id="{5BC09B7F-6969-A144-CDC7-242B1961B781}"/>
                </a:ext>
              </a:extLst>
            </p:cNvPr>
            <p:cNvSpPr txBox="1"/>
            <p:nvPr/>
          </p:nvSpPr>
          <p:spPr>
            <a:xfrm>
              <a:off x="9129486" y="2928011"/>
              <a:ext cx="24086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Algorithms</a:t>
              </a:r>
              <a:r>
                <a:rPr lang="pl-PL" sz="2400" dirty="0"/>
                <a:t>, Git, Linux…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723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9DFF4-173B-1080-32BB-4D0EE957D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AC5FEB8-ADB7-1550-95ED-C7069BDF25AC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EA3677A8-DF4D-5306-76F1-77E689E13621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28138DD0-09E1-635E-63AC-6A1BC6F7AEE1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3147D1AB-F7DE-541F-4702-9C7153D2B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704E3C8-9E6D-0D0D-A393-AC12BC740865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8127D5E4-675B-7963-C347-EC862B7FC66E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34D58BBB-8269-D70A-C447-898349C4A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9054CD5C-7885-DD9B-8903-FC2F6688717B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EA01213-89DA-3063-ADF4-E5962F32CE42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EB6CA44D-A1CB-6822-1F41-31D1246A7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F9487335-9F41-BFDF-B26E-FC74D1D1E2FD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2058D191-EEF1-2142-0CA1-E96EDB4E6C6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A7F740AC-FE96-19A7-2242-7BA22114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5687AD24-D94A-0568-24E0-904419560D3E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25808011-5194-5DE1-0097-DCE44F75C8C6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6BEC73AA-3039-1BBD-72C2-B3F7DD463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B32B421A-B163-E378-E39A-00711F47D57B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502FB12A-E645-B8F2-C882-FF619FB6D77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A3F2A64A-4E4F-B341-01CF-73A5DB8CF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3118D309-8456-6BA6-1BDD-EA90E0F62CC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FF66471-98E4-BD8B-4C51-9A895B3E7A7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86B78E79-E5BA-AE17-9A18-2849BF257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44EC4764-84F8-FA92-AFE6-C2D0912981E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latin typeface="Cambria" panose="02040503050406030204" pitchFamily="18" charset="0"/>
              </a:rPr>
              <a:t>Sanger</a:t>
            </a:r>
            <a:r>
              <a:rPr lang="pl-PL" cap="small" spc="300" dirty="0">
                <a:latin typeface="Cambria" panose="02040503050406030204" pitchFamily="18" charset="0"/>
              </a:rPr>
              <a:t>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EF89F27-D5B2-824F-77CB-25A2133EA40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EF89F27-D5B2-824F-77CB-25A2133EA40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20484" name="Picture 4">
            <a:extLst>
              <a:ext uri="{FF2B5EF4-FFF2-40B4-BE49-F238E27FC236}">
                <a16:creationId xmlns:a16="http://schemas.microsoft.com/office/drawing/2014/main" id="{825C002D-47F6-4F99-0C24-8CA56823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08" y="1241401"/>
            <a:ext cx="6765813" cy="50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7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8C4C00-9B0C-E3D0-2A2A-DA103AE8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28B8809-4341-2F8F-EF0C-B5E9A08C87E2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4ACC200E-BB07-0D1B-DC19-FDB12C2E4D64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7C585976-A660-714E-51B2-4CFB0048EEF6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DF80D251-0267-327C-CE9D-060D9AA5D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69121C4D-0D5B-8EC4-D52D-A4A8BBF4D24D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F0800D27-D046-3A3A-8C21-4AD5060A4B75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A9A96EF5-4197-448C-A166-093382471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C1A858C7-3C39-8ACD-7139-8CBE650A8D71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DCBEF25A-5707-C73D-5A07-6C5FF2A58F7E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B8710188-9215-67C8-6675-D976ED5E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BEE8B862-527C-BB53-BADE-D75446FFD428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BBCFCB35-38A0-7649-C5D8-A5D19C6ECCD5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8C6B2977-3B8F-4004-16D4-79BF59F90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D0FDED1A-AE52-4B51-FDC3-A9FB0D0A0C6D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FA0BC57F-63E7-1B23-8F23-69E7F19509BB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42547F82-BAEC-DE97-C797-5B8606E7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730ADB34-80F6-1632-762F-F5C183947EC2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96B36351-5A5A-8C5F-930A-C89BB9D6A5B7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8527503-55B6-13FA-0A28-B2624C66B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6AC5EAE7-EE66-5479-C024-6CAE5099246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FA248AEF-244C-F9EA-4A95-2E78B2B4943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AD5BEC8D-4631-3DEF-31A9-B5E71B114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7CF39144-F70A-72BA-910A-EC26DE6CA0A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Fastq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82951B1-B07D-6583-FB90-1C25D03BCDD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82951B1-B07D-6583-FB90-1C25D03BCD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59D6800B-5B06-BCFD-A484-0BCC7C2CBCA6}"/>
              </a:ext>
            </a:extLst>
          </p:cNvPr>
          <p:cNvGrpSpPr/>
          <p:nvPr/>
        </p:nvGrpSpPr>
        <p:grpSpPr>
          <a:xfrm>
            <a:off x="1635429" y="1505139"/>
            <a:ext cx="10438342" cy="3273851"/>
            <a:chOff x="1683657" y="1781888"/>
            <a:chExt cx="10438342" cy="3273851"/>
          </a:xfrm>
        </p:grpSpPr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C406D4BC-0889-CE4B-40B2-5776B03DBA71}"/>
                </a:ext>
              </a:extLst>
            </p:cNvPr>
            <p:cNvSpPr/>
            <p:nvPr/>
          </p:nvSpPr>
          <p:spPr>
            <a:xfrm>
              <a:off x="1683657" y="1781888"/>
              <a:ext cx="10348685" cy="3273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pole tekstowe 3">
              <a:extLst>
                <a:ext uri="{FF2B5EF4-FFF2-40B4-BE49-F238E27FC236}">
                  <a16:creationId xmlns:a16="http://schemas.microsoft.com/office/drawing/2014/main" id="{CC4FF224-627E-2C58-EBCD-7BE62CC3D713}"/>
                </a:ext>
              </a:extLst>
            </p:cNvPr>
            <p:cNvSpPr txBox="1"/>
            <p:nvPr/>
          </p:nvSpPr>
          <p:spPr>
            <a:xfrm>
              <a:off x="1712686" y="1916418"/>
              <a:ext cx="1040931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@SEQ_ID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GATTTGGGGTTCAAAGCAGTATCGATCAAATAGTAAATCCATTTGTTCAACTCACAGTTT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!''*((((***+))%%%++)(%%%%).1***-+*''))**55CCF&gt;&gt;&gt;&gt;&gt;&gt;CCCCCCC65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@SRR001666.1 071112_SLXA-EAS1_s_7:5:1:817:345 </a:t>
              </a:r>
              <a:r>
                <a:rPr lang="pl-PL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length</a:t>
              </a:r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=36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GGGTGATGGCCGCTGCCGATGGCGTCAAATCCCACC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+SRR001666.1 071112_SLXA-EAS1_s_7:5:1:817:345 </a:t>
              </a:r>
              <a:r>
                <a:rPr lang="pl-PL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length</a:t>
              </a:r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=36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IIIIIIIIIIIIIIIIIIIIIIIIIIIIII9IG9IC</a:t>
              </a:r>
            </a:p>
          </p:txBody>
        </p:sp>
      </p:grp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0723B17-BA73-4B10-DCBD-0DEE84E13D37}"/>
              </a:ext>
            </a:extLst>
          </p:cNvPr>
          <p:cNvSpPr txBox="1"/>
          <p:nvPr/>
        </p:nvSpPr>
        <p:spPr>
          <a:xfrm>
            <a:off x="2167542" y="4913520"/>
            <a:ext cx="7856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1st, 3rd </a:t>
            </a:r>
            <a:r>
              <a:rPr lang="pl-PL" sz="3600" dirty="0" err="1"/>
              <a:t>row</a:t>
            </a:r>
            <a:r>
              <a:rPr lang="pl-PL" sz="3600" dirty="0"/>
              <a:t> – </a:t>
            </a:r>
            <a:r>
              <a:rPr lang="pl-PL" sz="3600" dirty="0" err="1"/>
              <a:t>Identifier</a:t>
            </a:r>
            <a:r>
              <a:rPr lang="pl-PL" sz="3600" dirty="0"/>
              <a:t> and separator</a:t>
            </a:r>
          </a:p>
          <a:p>
            <a:r>
              <a:rPr lang="pl-PL" sz="3600" dirty="0"/>
              <a:t>2nd </a:t>
            </a:r>
            <a:r>
              <a:rPr lang="pl-PL" sz="3600" dirty="0" err="1"/>
              <a:t>row</a:t>
            </a:r>
            <a:r>
              <a:rPr lang="pl-PL" sz="3600" dirty="0"/>
              <a:t> – </a:t>
            </a:r>
            <a:r>
              <a:rPr lang="pl-PL" sz="3600" dirty="0" err="1"/>
              <a:t>Sequence</a:t>
            </a:r>
            <a:endParaRPr lang="pl-PL" sz="3600" dirty="0"/>
          </a:p>
          <a:p>
            <a:r>
              <a:rPr lang="pl-PL" sz="3600" dirty="0"/>
              <a:t>4th </a:t>
            </a:r>
            <a:r>
              <a:rPr lang="pl-PL" sz="3600" dirty="0" err="1"/>
              <a:t>row</a:t>
            </a:r>
            <a:r>
              <a:rPr lang="pl-PL" sz="3600" dirty="0"/>
              <a:t> - </a:t>
            </a:r>
            <a:r>
              <a:rPr lang="pl-PL" sz="3600" dirty="0" err="1"/>
              <a:t>Quality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2186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09E08-435E-8B40-ED43-147ADF786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0C032D1E-07F1-DFC7-76D7-43381562C5E5}"/>
              </a:ext>
            </a:extLst>
          </p:cNvPr>
          <p:cNvSpPr/>
          <p:nvPr/>
        </p:nvSpPr>
        <p:spPr>
          <a:xfrm>
            <a:off x="3846285" y="1284861"/>
            <a:ext cx="5544459" cy="994053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52C3705-BE34-CA6E-6F0C-F5764004E3BE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E0E8B1BA-A4A9-0026-B2C1-EF26B182DC2A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2B1A715A-614B-24B8-6834-05E1A24BABC7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A82A33CA-BAC7-9BFB-BBCA-D7EDE3E37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EBBB70D6-B0B7-9D6D-F63B-C902EA15BCC4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E072AC4C-20BD-B5C3-EDBA-1DA77BC3390C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DDBE539F-C2E5-AECD-529B-DE3F3F06C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1B865DAA-9200-6195-3A2D-48EEDBF21C5B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E83D399-EEF1-EC78-0805-3E5B822D3513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D696F656-5EDA-8A98-8F49-62D5B60AC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22DAA7CA-1F08-186D-A832-12D90C86ACD9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F49E15FF-EAD7-F929-9F27-4738F9FCE74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D3E40B2C-C829-30FD-EE6C-A640C4D2F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67DAF35E-97B7-5CDA-F672-1A71FBD5286B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6EDEBEE2-3439-B341-367C-B87C175071F9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248BAF6F-C4F9-A342-9A6C-4E2AD78D5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A06BBB6F-0671-0BB2-FA61-86B2A7D672F2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26B248D7-3757-DD74-0CA3-C40476BCC555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2B1DF127-3FBA-8685-248E-70D8A95C9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035C1924-119D-4B5D-C3B1-1E2C50B1B8A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95287DA3-B91D-E773-3EB3-44C3DB7E794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F4309AD-0506-A1F8-CEED-A6A3F2D4B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669A7455-A3CC-8A5E-2FC5-1187DAD23BB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latin typeface="Cambria" panose="02040503050406030204" pitchFamily="18" charset="0"/>
              </a:rPr>
              <a:t>Fastq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quality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E23B72B-73CF-0501-FC9C-715C2AE9390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E23B72B-73CF-0501-FC9C-715C2AE939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1F239807-4013-32F7-D6B3-8C58BE13E18A}"/>
                  </a:ext>
                </a:extLst>
              </p:cNvPr>
              <p:cNvSpPr txBox="1"/>
              <p:nvPr/>
            </p:nvSpPr>
            <p:spPr>
              <a:xfrm>
                <a:off x="4713122" y="1457888"/>
                <a:ext cx="381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</m:sub>
                      </m:sSub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𝐴𝑆𝐶𝐼𝐼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 −33</m:t>
                      </m:r>
                    </m:oMath>
                  </m:oMathPara>
                </a14:m>
                <a:endParaRPr lang="pl-PL" sz="3200" dirty="0"/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1F239807-4013-32F7-D6B3-8C58BE13E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122" y="1457888"/>
                <a:ext cx="3810787" cy="492443"/>
              </a:xfrm>
              <a:prstGeom prst="rect">
                <a:avLst/>
              </a:prstGeom>
              <a:blipFill>
                <a:blip r:embed="rId18"/>
                <a:stretch>
                  <a:fillRect l="-3322" t="-7500" r="-1993" b="-3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6EFE6C22-F6D8-CC85-6DFB-557EABCC9FA5}"/>
              </a:ext>
            </a:extLst>
          </p:cNvPr>
          <p:cNvGrpSpPr/>
          <p:nvPr/>
        </p:nvGrpSpPr>
        <p:grpSpPr>
          <a:xfrm>
            <a:off x="1971832" y="3415978"/>
            <a:ext cx="2631770" cy="1731547"/>
            <a:chOff x="1683658" y="1781888"/>
            <a:chExt cx="2631770" cy="1731547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9602B03B-4A85-A544-9D05-57CE6919594A}"/>
                </a:ext>
              </a:extLst>
            </p:cNvPr>
            <p:cNvSpPr/>
            <p:nvPr/>
          </p:nvSpPr>
          <p:spPr>
            <a:xfrm>
              <a:off x="1683658" y="1781888"/>
              <a:ext cx="2631770" cy="1731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404E0187-5828-26EB-EA94-7F7A8FAB3F6E}"/>
                </a:ext>
              </a:extLst>
            </p:cNvPr>
            <p:cNvSpPr txBox="1"/>
            <p:nvPr/>
          </p:nvSpPr>
          <p:spPr>
            <a:xfrm>
              <a:off x="1712687" y="1916418"/>
              <a:ext cx="239954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@SEQ_ID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GATCTAGCTAGC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IIIIHGFEDCBA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520BAD0A-B6ED-63BB-3E38-358D38304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032047"/>
                  </p:ext>
                </p:extLst>
              </p:nvPr>
            </p:nvGraphicFramePr>
            <p:xfrm>
              <a:off x="5024516" y="2395882"/>
              <a:ext cx="6828568" cy="435519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984398">
                      <a:extLst>
                        <a:ext uri="{9D8B030D-6E8A-4147-A177-3AD203B41FA5}">
                          <a16:colId xmlns:a16="http://schemas.microsoft.com/office/drawing/2014/main" val="808723661"/>
                        </a:ext>
                      </a:extLst>
                    </a:gridCol>
                    <a:gridCol w="841829">
                      <a:extLst>
                        <a:ext uri="{9D8B030D-6E8A-4147-A177-3AD203B41FA5}">
                          <a16:colId xmlns:a16="http://schemas.microsoft.com/office/drawing/2014/main" val="88513730"/>
                        </a:ext>
                      </a:extLst>
                    </a:gridCol>
                    <a:gridCol w="1378857">
                      <a:extLst>
                        <a:ext uri="{9D8B030D-6E8A-4147-A177-3AD203B41FA5}">
                          <a16:colId xmlns:a16="http://schemas.microsoft.com/office/drawing/2014/main" val="660758302"/>
                        </a:ext>
                      </a:extLst>
                    </a:gridCol>
                    <a:gridCol w="3623484">
                      <a:extLst>
                        <a:ext uri="{9D8B030D-6E8A-4147-A177-3AD203B41FA5}">
                          <a16:colId xmlns:a16="http://schemas.microsoft.com/office/drawing/2014/main" val="2077654634"/>
                        </a:ext>
                      </a:extLst>
                    </a:gridCol>
                  </a:tblGrid>
                  <a:tr h="44362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/>
                            <a:t>Character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/>
                            <a:t>ASCII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 dirty="0"/>
                            <a:t>Q = ASCII-33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 dirty="0"/>
                            <a:t>Error </a:t>
                          </a:r>
                          <a:r>
                            <a:rPr lang="pl-PL" sz="1600" b="1" dirty="0" err="1"/>
                            <a:t>probability</a:t>
                          </a:r>
                          <a:r>
                            <a:rPr lang="pl-PL" sz="16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l-PL" sz="1600" b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  <m:r>
                                <a:rPr lang="pl-PL" sz="1600" b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ar-AE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600" b="1"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e>
                                <m:sup>
                                  <m:r>
                                    <a:rPr lang="ar-AE" sz="1600" b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ar-AE" sz="1600" b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  <m:r>
                                    <a:rPr lang="ar-AE" sz="1600" b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ar-AE" sz="1600" b="1"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endParaRPr lang="ar-AE" sz="1600" b="1" dirty="0"/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1422388485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73-33=40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10^-4 = 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52349115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676204238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903734706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665310580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H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72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39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10^-3.9 ≈ 0.0126%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936090412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G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71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38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10^-3.8 ≈ 0.016%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564644943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F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37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10^-3.7 ≈ 0.02%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1703409093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E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69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36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10^-3.6 ≈ 0.025%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722601321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D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68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35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10^-3.5 ≈ 0.031%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681297510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C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67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34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10^-3.4 ≈ 0.04%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606653917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B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66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10^-3.3 ≈ 0.05%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060259525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A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65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32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10^-3.2 ≈ 0.063%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1708900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520BAD0A-B6ED-63BB-3E38-358D38304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032047"/>
                  </p:ext>
                </p:extLst>
              </p:nvPr>
            </p:nvGraphicFramePr>
            <p:xfrm>
              <a:off x="5024516" y="2395882"/>
              <a:ext cx="6828568" cy="435519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984398">
                      <a:extLst>
                        <a:ext uri="{9D8B030D-6E8A-4147-A177-3AD203B41FA5}">
                          <a16:colId xmlns:a16="http://schemas.microsoft.com/office/drawing/2014/main" val="808723661"/>
                        </a:ext>
                      </a:extLst>
                    </a:gridCol>
                    <a:gridCol w="841829">
                      <a:extLst>
                        <a:ext uri="{9D8B030D-6E8A-4147-A177-3AD203B41FA5}">
                          <a16:colId xmlns:a16="http://schemas.microsoft.com/office/drawing/2014/main" val="88513730"/>
                        </a:ext>
                      </a:extLst>
                    </a:gridCol>
                    <a:gridCol w="1378857">
                      <a:extLst>
                        <a:ext uri="{9D8B030D-6E8A-4147-A177-3AD203B41FA5}">
                          <a16:colId xmlns:a16="http://schemas.microsoft.com/office/drawing/2014/main" val="660758302"/>
                        </a:ext>
                      </a:extLst>
                    </a:gridCol>
                    <a:gridCol w="3623484">
                      <a:extLst>
                        <a:ext uri="{9D8B030D-6E8A-4147-A177-3AD203B41FA5}">
                          <a16:colId xmlns:a16="http://schemas.microsoft.com/office/drawing/2014/main" val="2077654634"/>
                        </a:ext>
                      </a:extLst>
                    </a:gridCol>
                  </a:tblGrid>
                  <a:tr h="44362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/>
                            <a:t>Character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/>
                            <a:t>ASCII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 dirty="0"/>
                            <a:t>Q = ASCII-33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marL="82123" marR="82123" marT="41062" marB="41062" anchor="ctr">
                        <a:blipFill>
                          <a:blip r:embed="rId19"/>
                          <a:stretch>
                            <a:fillRect l="-88462" t="-2857" r="-350" b="-9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2388485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73-33=40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10^-4 = 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52349115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676204238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903734706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665310580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H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72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39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10^-3.9 ≈ 0.0126%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936090412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G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71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38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10^-3.8 ≈ 0.016%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564644943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F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37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10^-3.7 ≈ 0.02%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1703409093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E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69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36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10^-3.6 ≈ 0.025%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722601321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D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68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35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10^-3.5 ≈ 0.031%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681297510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C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67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34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10^-3.4 ≈ 0.04%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606653917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B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66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10^-3.3 ≈ 0.05%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060259525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A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65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32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10^-3.2 ≈ 0.063%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17089004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258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D1E03E-D072-6230-BB6E-21AFB81D4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6BB5DCA-B4D3-5E8A-6768-8A3B088D72AC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5676993B-5A66-7877-E874-DC28C2BEA5AB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FF0D37A-54C0-A123-87B0-DDD955DC7CE3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6B8C3DDB-F00E-2ABD-8652-159880540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2F781F70-2558-F8AA-17E7-0799CB934F6A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E436A374-2228-968B-3B50-DF495127B3AA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25135888-D9A7-0215-4BB1-025FF23E4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897F71F2-95D3-876B-33E7-1A98506DA608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BECDA979-A896-E8F4-0EAD-38528967A7E0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BFCEFD37-E1E2-DBD1-75C3-1A94DB205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0078A27E-6842-77BE-4E91-D0BB77FABE11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D899800B-9CD9-F312-6842-9293D12CCCE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2A46EE95-7867-188A-C006-749FC8D88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FAC31EF5-6386-7CB7-D087-AE4354C67A12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A8058310-2AAB-9CAC-9FEA-CBC44657852D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0174B5B6-E158-A7C8-EFC3-0EC9B9C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4E732A61-DE00-43AB-193E-F6AB0FBE4C06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A80371E3-A46C-AEA4-C3B0-10395FB751A7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55BE5BAC-2D02-0DFA-9F6C-1307B6F18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66654CBC-4307-4226-1BCC-3AAC60C873A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F8ECB367-3C50-096D-0559-35DF8FB05E2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6C2EB43F-654C-2EB4-6BA9-3C43D892D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E2AE03A8-F85E-F162-D84F-008358A824F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latin typeface="Cambria" panose="02040503050406030204" pitchFamily="18" charset="0"/>
              </a:rPr>
              <a:t>Deep</a:t>
            </a:r>
            <a:r>
              <a:rPr lang="pl-PL" cap="small" spc="300" dirty="0">
                <a:latin typeface="Cambria" panose="02040503050406030204" pitchFamily="18" charset="0"/>
              </a:rPr>
              <a:t> Learning </a:t>
            </a:r>
            <a:r>
              <a:rPr lang="pl-PL" cap="small" spc="300" dirty="0" err="1">
                <a:latin typeface="Cambria" panose="02040503050406030204" pitchFamily="18" charset="0"/>
              </a:rPr>
              <a:t>approach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C6161C5-D545-FF5E-1F10-9680A26572F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C6161C5-D545-FF5E-1F10-9680A26572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tekst, menu, zrzut ekranu, numer&#10;&#10;Zawartość wygenerowana przez AI może być niepoprawna.">
            <a:extLst>
              <a:ext uri="{FF2B5EF4-FFF2-40B4-BE49-F238E27FC236}">
                <a16:creationId xmlns:a16="http://schemas.microsoft.com/office/drawing/2014/main" id="{39AB3376-73B7-FAE2-A9EA-4A5A70F7E6F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46900" y="1202126"/>
            <a:ext cx="4463142" cy="49882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4C8B7E2-B770-1DD2-890F-DD1D3DC9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56" y="1202126"/>
            <a:ext cx="4487087" cy="498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B743CC4-99EE-71DC-E7E4-667D0F3F2D93}"/>
              </a:ext>
            </a:extLst>
          </p:cNvPr>
          <p:cNvSpPr txBox="1"/>
          <p:nvPr/>
        </p:nvSpPr>
        <p:spPr>
          <a:xfrm>
            <a:off x="2505087" y="6208262"/>
            <a:ext cx="3590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 err="1"/>
              <a:t>Nucleic</a:t>
            </a:r>
            <a:r>
              <a:rPr lang="pl-PL" sz="3600" dirty="0"/>
              <a:t> </a:t>
            </a:r>
            <a:r>
              <a:rPr lang="pl-PL" sz="3600" dirty="0" err="1"/>
              <a:t>Acids</a:t>
            </a:r>
            <a:r>
              <a:rPr lang="pl-PL" sz="3600" dirty="0"/>
              <a:t> LM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DED2B6-DE9D-5F96-B1FF-F7C244DA8B53}"/>
              </a:ext>
            </a:extLst>
          </p:cNvPr>
          <p:cNvSpPr txBox="1"/>
          <p:nvPr/>
        </p:nvSpPr>
        <p:spPr>
          <a:xfrm>
            <a:off x="8018682" y="6208261"/>
            <a:ext cx="2582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Protein LM</a:t>
            </a:r>
          </a:p>
        </p:txBody>
      </p:sp>
    </p:spTree>
    <p:extLst>
      <p:ext uri="{BB962C8B-B14F-4D97-AF65-F5344CB8AC3E}">
        <p14:creationId xmlns:p14="http://schemas.microsoft.com/office/powerpoint/2010/main" val="1088443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66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E813D-BE25-AF12-790C-B349CA9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C164DB-5018-D2D1-5A23-F7FC3944D16D}"/>
              </a:ext>
            </a:extLst>
          </p:cNvPr>
          <p:cNvSpPr/>
          <p:nvPr/>
        </p:nvSpPr>
        <p:spPr>
          <a:xfrm>
            <a:off x="-7256" y="-997494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D809FD7A-AEFE-1C6E-A10F-7BF854AFFE08}"/>
              </a:ext>
            </a:extLst>
          </p:cNvPr>
          <p:cNvGrpSpPr/>
          <p:nvPr/>
        </p:nvGrpSpPr>
        <p:grpSpPr>
          <a:xfrm>
            <a:off x="715883" y="3987962"/>
            <a:ext cx="827314" cy="827314"/>
            <a:chOff x="137885" y="397344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674BD44-3EEA-93CF-12D2-D05439C94987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0" name="Grafika 39" descr="Kod QR z wypełnieniem pełnym">
              <a:extLst>
                <a:ext uri="{FF2B5EF4-FFF2-40B4-BE49-F238E27FC236}">
                  <a16:creationId xmlns:a16="http://schemas.microsoft.com/office/drawing/2014/main" id="{3C051824-6334-29D7-2762-394D1977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4ECF65ED-4292-2885-06D0-D9EA202999FD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007C6BD2-A828-8F4C-85B0-B0A18B5388AE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C8D105DA-A4B2-C993-9185-E9D05A52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5B22E26-2384-012E-F77C-2ED04BB952DD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07C5FC5F-0F7D-1CAD-4E35-6AD40C9299F2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F390AD6F-799F-26A2-0FF6-0E614BE61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CEFDC4E4-E100-1389-E676-58F644E23F51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51D506FF-0B61-C5F7-E689-E0FB6E086558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20BAFC9C-2C1E-8E43-ACE9-3A184835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EFF56E07-0982-5F4F-F6E9-9D7065E6F597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3C76DA4A-4C04-F533-D688-2D114F7348F9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EB94161E-1C84-DD44-75F7-DDFC779D3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DB136D27-3180-8D74-F926-793061831B46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26776ECB-0730-52BA-D411-B288560972D9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5CFF28C-3181-0BF6-5640-CA886E279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25D93C6D-D286-8D9E-C0CF-C9245DF481F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7CECDCA-E0CF-F882-6A12-B29694338DD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DBE77EC5-C79B-F9C1-9312-90027D7F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5" name="Tytuł 1">
            <a:extLst>
              <a:ext uri="{FF2B5EF4-FFF2-40B4-BE49-F238E27FC236}">
                <a16:creationId xmlns:a16="http://schemas.microsoft.com/office/drawing/2014/main" id="{307B47D7-E53E-7FBF-04DA-3FB433B09D8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Coding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demonstration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23554" name="Picture 2" descr="Jupyter Notebook Logo, HD Png Download - kindpng">
            <a:extLst>
              <a:ext uri="{FF2B5EF4-FFF2-40B4-BE49-F238E27FC236}">
                <a16:creationId xmlns:a16="http://schemas.microsoft.com/office/drawing/2014/main" id="{166611DA-C189-9A8B-5889-1D050C05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54" y="1628945"/>
            <a:ext cx="5387521" cy="419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56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C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AEA90-D21B-B400-E949-3E0EE1B8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B0B8F2-7E42-5A0C-5362-796F0EF9500D}"/>
              </a:ext>
            </a:extLst>
          </p:cNvPr>
          <p:cNvSpPr/>
          <p:nvPr/>
        </p:nvSpPr>
        <p:spPr>
          <a:xfrm>
            <a:off x="-7256" y="-9017006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05EEAE25-7D8F-384B-B8D2-DC2B5C02BDCD}"/>
              </a:ext>
            </a:extLst>
          </p:cNvPr>
          <p:cNvGrpSpPr/>
          <p:nvPr/>
        </p:nvGrpSpPr>
        <p:grpSpPr>
          <a:xfrm>
            <a:off x="718456" y="4941030"/>
            <a:ext cx="827314" cy="827314"/>
            <a:chOff x="137885" y="494103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1189C5AD-5A71-F5E3-CF3E-CCDB4DA49E7F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3" name="Grafika 42" descr="Baza danych z wypełnieniem pełnym">
              <a:extLst>
                <a:ext uri="{FF2B5EF4-FFF2-40B4-BE49-F238E27FC236}">
                  <a16:creationId xmlns:a16="http://schemas.microsoft.com/office/drawing/2014/main" id="{042D01B2-EA22-46C1-FF2B-C37497976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FFBD230B-F11E-ED7D-0488-80B681598083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46786B8-8230-5B77-2B29-EC9BBBECE415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15E8E10A-C782-2B38-E389-39E1E3678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631A86CA-CBFB-8F4E-55D6-E6B593E966F0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2EE730A3-8BCF-9B4F-D422-3EBBB8E99C3C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C3B7A150-C319-01E0-58E9-EDBD1A33C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142FCF56-0A37-1CCE-4710-D75C7F36777E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4B03E64D-01ED-0FC4-46CC-D0C95E54679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F50CD810-44B6-AE8F-8C08-349F1BBF3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398B7591-E232-6DC4-0D2E-EB64E8F4878F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96809FA8-98EC-23D0-F16A-E094A1CCC40E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F4A88499-F258-6CE6-DF97-AB681A3D8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8BBBD06D-0C73-C903-94B3-13D210949B35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DCC3D214-5E1B-720C-5689-685C951F0373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D100BB90-1581-07AB-39CD-A87B2B00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3B1C64B4-2433-676D-737C-6E19E205EAB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B627D62A-2D0C-087D-A1E5-16336059DE1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D0981959-90E2-C46B-2E32-BFA59BA6E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5FA357BB-22CC-74BF-E4A6-EBC1775C594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</a:t>
            </a:r>
            <a:r>
              <a:rPr lang="pl-PL" cap="small" spc="300" dirty="0" err="1">
                <a:latin typeface="Cambria" panose="02040503050406030204" pitchFamily="18" charset="0"/>
              </a:rPr>
              <a:t>Ensembl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tekst, zrzut ekranu, oprogramowanie, Strona internetowa&#10;&#10;Zawartość wygenerowana przez AI może być niepoprawna.">
            <a:hlinkClick r:id="rId18"/>
            <a:extLst>
              <a:ext uri="{FF2B5EF4-FFF2-40B4-BE49-F238E27FC236}">
                <a16:creationId xmlns:a16="http://schemas.microsoft.com/office/drawing/2014/main" id="{96FCAC40-37BE-15EA-FA71-C0F132347A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3656" y="1602622"/>
            <a:ext cx="10388160" cy="469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C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C707E-D16C-8343-D93E-8C338B4D1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BFF0DD7-7F4B-20CD-2BA1-47CF2016D21A}"/>
              </a:ext>
            </a:extLst>
          </p:cNvPr>
          <p:cNvSpPr/>
          <p:nvPr/>
        </p:nvSpPr>
        <p:spPr>
          <a:xfrm>
            <a:off x="-7256" y="-9017006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06BE873F-F127-1818-5561-638F996C39DE}"/>
              </a:ext>
            </a:extLst>
          </p:cNvPr>
          <p:cNvGrpSpPr/>
          <p:nvPr/>
        </p:nvGrpSpPr>
        <p:grpSpPr>
          <a:xfrm>
            <a:off x="718456" y="4941030"/>
            <a:ext cx="827314" cy="827314"/>
            <a:chOff x="137885" y="494103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41F9AFC7-1E65-5452-8FBC-A0DD81E66646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3" name="Grafika 42" descr="Baza danych z wypełnieniem pełnym">
              <a:extLst>
                <a:ext uri="{FF2B5EF4-FFF2-40B4-BE49-F238E27FC236}">
                  <a16:creationId xmlns:a16="http://schemas.microsoft.com/office/drawing/2014/main" id="{B6DFF314-06A9-082C-C24B-F083D11EF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366B2FC4-9807-8529-9F2E-8B2975542599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6E4F60EE-4C0F-513C-83FA-CACA0C33C807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3BABB94E-F939-DC14-3DC7-FC1C13AE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EB30D1C-667F-BDF7-0695-9E0BD5175B4B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DD728AA4-33D5-11CB-114A-5B4BC31D984D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A8B049B3-FEC7-3C63-3BA0-6E70EDF31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4508C511-9D89-8A63-8B75-BBB4FCFC8B8F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E6BAF6D-282C-167B-AE3F-7D8AA16AE3C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6A7B22EA-D24A-5251-0309-9FC906743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3E09A90E-E617-6EAC-3850-5989D231B336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87F2F59C-A761-B70D-9995-7E5A623F8E0C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C1ED2A11-2453-200A-01F6-CD13E010E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E382E04C-C9C3-8BFB-CBD1-8D1BEAB55199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A131BDAA-3250-B291-C1C0-7DF84768F8AE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CEC5F0F4-A0C7-74DA-16C4-308572C11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C1F51B35-1EFC-08AC-F58C-18F04DD4B5D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F15D939-778D-12DA-8BC5-2F4605B6DCB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66DF20A-3DE4-BCBB-4141-A3F607D2E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D4DA2E44-7847-0212-77D2-00D2A9268CB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</a:t>
            </a:r>
            <a:r>
              <a:rPr lang="pl-PL" cap="small" spc="300" dirty="0" err="1">
                <a:latin typeface="Cambria" panose="02040503050406030204" pitchFamily="18" charset="0"/>
              </a:rPr>
              <a:t>GenBank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F943C533-97EF-0F1E-726F-C9B6353B9EE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F943C533-97EF-0F1E-726F-C9B6353B9E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76" name="Obraz 75" descr="Obraz zawierający tekst, linia, numer, zrzut ekranu&#10;&#10;Zawartość wygenerowana przez AI może być niepoprawna.">
            <a:hlinkClick r:id="rId18"/>
            <a:extLst>
              <a:ext uri="{FF2B5EF4-FFF2-40B4-BE49-F238E27FC236}">
                <a16:creationId xmlns:a16="http://schemas.microsoft.com/office/drawing/2014/main" id="{51F01D08-7777-52F1-31E6-0506824C38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23027" y="1960343"/>
            <a:ext cx="1031240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C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61310-906A-4562-1A54-043E0B6C0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6AB1FC2-93B2-9CC2-A42B-02952CBC0F70}"/>
              </a:ext>
            </a:extLst>
          </p:cNvPr>
          <p:cNvSpPr/>
          <p:nvPr/>
        </p:nvSpPr>
        <p:spPr>
          <a:xfrm>
            <a:off x="-7256" y="-9017006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51A8BFD6-312B-BDE3-1A15-74AB13CB7E01}"/>
              </a:ext>
            </a:extLst>
          </p:cNvPr>
          <p:cNvGrpSpPr/>
          <p:nvPr/>
        </p:nvGrpSpPr>
        <p:grpSpPr>
          <a:xfrm>
            <a:off x="718456" y="4941030"/>
            <a:ext cx="827314" cy="827314"/>
            <a:chOff x="137885" y="494103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FAA29FCD-DDF7-8211-B972-D65546A98183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3" name="Grafika 42" descr="Baza danych z wypełnieniem pełnym">
              <a:extLst>
                <a:ext uri="{FF2B5EF4-FFF2-40B4-BE49-F238E27FC236}">
                  <a16:creationId xmlns:a16="http://schemas.microsoft.com/office/drawing/2014/main" id="{93550647-36E6-5659-B7A5-D5F1DBC29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8BCA22E5-B1D3-7C1D-671A-4F9DDE2F56DF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9FE36415-233C-ACD7-B316-F042490004CC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68608193-C251-89DA-E4BD-5079685C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03EACF8-37C8-AD3E-115E-2923A15C0A70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97B97420-DFC7-AFB4-4BED-9B20D19CFA8B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952CA057-3DEA-A179-9C84-7A8732D6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409C9E7-8A2A-6FA3-ED88-63B2867DE2BE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2A43EA2D-5B3C-9378-FEF4-3F11975CF08C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11A5A540-90F0-E18A-1EE9-D2A0A81D4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8965864A-057C-E77A-0DC0-45A68CD8D11C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4E30C252-E692-03CE-B68F-47EEC4D990CB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F665944A-B5E9-818E-FEA6-0BA71516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398F865A-B1D5-B05C-ADE1-EC1F71A050D6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E1C6FF3-1C00-EBD4-AA25-2CB54824B91C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4E46DA7F-2CCD-98C4-700C-55AD13E4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2B456D45-06E3-076C-8496-3A6CF83A484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9F060C88-C549-4C0B-8169-B9CC8A3D246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40395BDA-BA0B-4624-1753-D36C160D6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7D635E5B-266A-5086-D8B3-2029ABFB3C5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– UCSC </a:t>
            </a:r>
            <a:r>
              <a:rPr lang="pl-PL" cap="small" spc="300" dirty="0" err="1">
                <a:latin typeface="Cambria" panose="02040503050406030204" pitchFamily="18" charset="0"/>
              </a:rPr>
              <a:t>Genome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Browser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DB45F9E-6FE8-20A0-B360-ED292FD80AF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DB45F9E-6FE8-20A0-B360-ED292FD80A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tekst, numer, linia, Czcionka&#10;&#10;Zawartość wygenerowana przez AI może być niepoprawna.">
            <a:hlinkClick r:id="rId18"/>
            <a:extLst>
              <a:ext uri="{FF2B5EF4-FFF2-40B4-BE49-F238E27FC236}">
                <a16:creationId xmlns:a16="http://schemas.microsoft.com/office/drawing/2014/main" id="{8DEC9CF7-DD38-B92B-30AC-0AF58DCD40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49484" y="1546563"/>
            <a:ext cx="10293636" cy="4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14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C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961CC-90F5-0A5C-EE93-5B988AA9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FAC444D-742C-0FD7-7828-51BF545BE522}"/>
              </a:ext>
            </a:extLst>
          </p:cNvPr>
          <p:cNvSpPr/>
          <p:nvPr/>
        </p:nvSpPr>
        <p:spPr>
          <a:xfrm>
            <a:off x="-7256" y="-9017006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121DC3-3739-7E95-92D3-464546FA22CB}"/>
              </a:ext>
            </a:extLst>
          </p:cNvPr>
          <p:cNvGrpSpPr/>
          <p:nvPr/>
        </p:nvGrpSpPr>
        <p:grpSpPr>
          <a:xfrm>
            <a:off x="718456" y="4941030"/>
            <a:ext cx="827314" cy="827314"/>
            <a:chOff x="137885" y="494103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811A25AF-3F17-8EE5-DFEC-CE751EDDA7B8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3" name="Grafika 42" descr="Baza danych z wypełnieniem pełnym">
              <a:extLst>
                <a:ext uri="{FF2B5EF4-FFF2-40B4-BE49-F238E27FC236}">
                  <a16:creationId xmlns:a16="http://schemas.microsoft.com/office/drawing/2014/main" id="{53FDABFA-199E-49AA-EFF2-4FE7471C1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F12CCA8F-742C-3E47-2C9D-89FC612C1645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B1BE25AF-7EE2-AD71-D741-D6A04FB2D1D6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709E243B-B427-5512-8084-83485D2C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534E8E3-47CC-08E8-B35D-96B3819E5608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91DAEF5-04E5-C4E2-1891-9EA21529D29F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B2DC62FC-4131-95DD-E71C-86020474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1F340A0-150F-327F-1551-46E9D4FA254A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996E6FF8-21F1-0C88-77E5-4B2C9537094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67794DD9-9F05-AA88-2004-308E1553F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5C17C778-9085-20EE-8952-5967CFAF5952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CBBB9AC0-6093-BED7-6E92-8DA177B6C7B7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02516DC3-A5AB-C4C3-16E9-B4598329C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0CC46547-FE28-49F4-8C06-AD6392F41EB7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32638EA2-3AAB-3470-957C-88ED029B0D9F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DD98DC78-3FCA-1434-D7AB-B3193C001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6578DB37-1C74-5E19-4151-F118149AA1A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94978592-5D5F-AFF0-1394-FD5D864199F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8995BB66-5696-43ED-C260-4F94CD84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795AFE56-256F-395F-415E-E17789A17A3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HGNC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7C8ECED9-1A49-FD9F-BB27-73F38209C6C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7C8ECED9-1A49-FD9F-BB27-73F38209C6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tekst, zrzut ekranu, Strona internetowa, oprogramowanie&#10;&#10;Zawartość wygenerowana przez AI może być niepoprawna.">
            <a:hlinkClick r:id="rId18"/>
            <a:extLst>
              <a:ext uri="{FF2B5EF4-FFF2-40B4-BE49-F238E27FC236}">
                <a16:creationId xmlns:a16="http://schemas.microsoft.com/office/drawing/2014/main" id="{0EC2BF74-3D37-4EC9-7D4D-06945EFA0D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98796" y="1170799"/>
            <a:ext cx="6683832" cy="54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10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C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468125-B5FA-CEDE-EFF9-3BBC32366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6CD6DD3-486F-B9E8-8CA2-F16B2D68DFD4}"/>
              </a:ext>
            </a:extLst>
          </p:cNvPr>
          <p:cNvSpPr/>
          <p:nvPr/>
        </p:nvSpPr>
        <p:spPr>
          <a:xfrm>
            <a:off x="-7256" y="-9017006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EF96ADD-20EF-57BC-0CD3-34280A441A06}"/>
              </a:ext>
            </a:extLst>
          </p:cNvPr>
          <p:cNvGrpSpPr/>
          <p:nvPr/>
        </p:nvGrpSpPr>
        <p:grpSpPr>
          <a:xfrm>
            <a:off x="718456" y="4941030"/>
            <a:ext cx="827314" cy="827314"/>
            <a:chOff x="137885" y="494103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0AA47CD0-78BA-B76D-B0CC-4A6F3DA10309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3" name="Grafika 42" descr="Baza danych z wypełnieniem pełnym">
              <a:extLst>
                <a:ext uri="{FF2B5EF4-FFF2-40B4-BE49-F238E27FC236}">
                  <a16:creationId xmlns:a16="http://schemas.microsoft.com/office/drawing/2014/main" id="{EF7FF1D3-B68D-5B57-A714-C794DECC3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F8B101BE-A286-D5F1-6AEB-445E0875EC8B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08ECF6D4-95CA-B603-D705-B1469032BD1B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C9BE9302-0484-D293-B9FC-0915D23F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BE3AFFCC-72AC-4FD7-C12A-78A1AF4D5F80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28A93EC4-060D-88F7-0EC4-3CAA430C1BC0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98007608-A862-74CF-EC9A-4ACFF426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E71C050E-CD1C-4919-6D54-CEBAB9F3F61A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4F5CD164-0025-8808-9676-407B7112EEC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EBED963C-55FA-DA3E-7101-A364BEC0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84894B6-8993-7E9E-3AAA-E9176C6D135E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F2D4B281-5EF8-4C77-1E8D-E3F90501238D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64644295-66B6-3828-3DD3-7C0F780F6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7049CFF2-2C32-8595-FEF4-132B8B256270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CD76C0D4-712D-E327-C1DF-F6DD5C006947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3AAA0413-89C0-5430-1E06-FABA1BC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E94E1D9A-84AF-BB2B-1FB0-CD14F507780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8D27E640-FF92-EE8B-5213-42B2D7BAF94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FB8139F-FF5C-E900-603E-CBD18372C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342518CE-F0A4-350E-63AD-B25289F71AE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</a:t>
            </a:r>
            <a:r>
              <a:rPr lang="pl-PL" cap="small" spc="300" dirty="0" err="1">
                <a:latin typeface="Cambria" panose="02040503050406030204" pitchFamily="18" charset="0"/>
              </a:rPr>
              <a:t>UniProt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A1E1B81-ADC1-212B-C997-4D0437D537D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A1E1B81-ADC1-212B-C997-4D0437D537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tekst, Czcionka, zrzut ekranu&#10;&#10;Zawartość wygenerowana przez AI może być niepoprawna.">
            <a:hlinkClick r:id="rId18"/>
            <a:extLst>
              <a:ext uri="{FF2B5EF4-FFF2-40B4-BE49-F238E27FC236}">
                <a16:creationId xmlns:a16="http://schemas.microsoft.com/office/drawing/2014/main" id="{78277558-1A7D-E358-4BDE-2CFDEAE8A0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30204" y="1535558"/>
            <a:ext cx="10086024" cy="45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4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F2F96B-91B5-EA25-4AAF-75A6F1580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EB3B38C-5883-A872-0913-99A0D955C067}"/>
              </a:ext>
            </a:extLst>
          </p:cNvPr>
          <p:cNvSpPr/>
          <p:nvPr/>
        </p:nvSpPr>
        <p:spPr>
          <a:xfrm>
            <a:off x="-7256" y="-1284878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4201DC58-4DCA-C0EF-6447-B5938EEC30CB}"/>
              </a:ext>
            </a:extLst>
          </p:cNvPr>
          <p:cNvGrpSpPr/>
          <p:nvPr/>
        </p:nvGrpSpPr>
        <p:grpSpPr>
          <a:xfrm>
            <a:off x="718455" y="1070702"/>
            <a:ext cx="827314" cy="827314"/>
            <a:chOff x="137885" y="1070702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E12C308-770E-B655-FCB1-64D5B3917984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1" name="Grafika 30" descr="Otwarte drzwi z wypełnieniem pełnym">
              <a:extLst>
                <a:ext uri="{FF2B5EF4-FFF2-40B4-BE49-F238E27FC236}">
                  <a16:creationId xmlns:a16="http://schemas.microsoft.com/office/drawing/2014/main" id="{BF58B897-B997-A4F9-A8B0-4A6B580A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B8D037F3-80F5-D66F-6C53-21B325E0AE6E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44887565-15E8-44C9-4102-FAC3B2D523BF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D50B31B1-5A09-43A3-BBFF-9C0E7F91C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1D696543-F333-3579-6863-0B5AA200426F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C28BB0-6994-B8EA-9F51-A12F269EDC5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31AD997B-B5EE-1202-C361-95001ED58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56EEFA75-30AF-FA52-E211-1464842287CE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98A4DB93-12A3-087D-ABB7-A2A1B0D4E331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F72915C0-ACDD-6F5B-CC40-1A3577880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9CBB6EEB-3058-C0EA-9507-09972A189A49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6B1CD0F5-E652-2AA5-6B00-55D4CEA555D9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237E056B-A5B5-D789-64CE-64D2649F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4F7D5CEB-96FF-78B2-267B-C35512F17F65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1E9D1D04-2314-46F0-EF49-51F8EF183B65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5D240E48-A324-1769-49D8-66B405DA8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C3E9A026-FB9C-BECD-7CE3-935188FC922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35C141D7-EA35-BEF2-8D52-F875E0B6C53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BC5DCA02-F1A8-89FA-A7AC-B59FD049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7015DB6B-F548-94E5-53B1-7904A023EE0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76" name="Obraz 75">
            <a:extLst>
              <a:ext uri="{FF2B5EF4-FFF2-40B4-BE49-F238E27FC236}">
                <a16:creationId xmlns:a16="http://schemas.microsoft.com/office/drawing/2014/main" id="{187EB136-59BA-935F-0124-A42EC100F2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29709" y="1569929"/>
            <a:ext cx="1948714" cy="4482958"/>
          </a:xfrm>
          <a:prstGeom prst="rect">
            <a:avLst/>
          </a:prstGeom>
        </p:spPr>
      </p:pic>
      <p:pic>
        <p:nvPicPr>
          <p:cNvPr id="80" name="Obraz 79">
            <a:extLst>
              <a:ext uri="{FF2B5EF4-FFF2-40B4-BE49-F238E27FC236}">
                <a16:creationId xmlns:a16="http://schemas.microsoft.com/office/drawing/2014/main" id="{4F544821-8AF9-0270-6427-B5D2EB89DB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68115" y="2106169"/>
            <a:ext cx="1567415" cy="3549851"/>
          </a:xfrm>
          <a:prstGeom prst="rect">
            <a:avLst/>
          </a:prstGeom>
        </p:spPr>
      </p:pic>
      <p:pic>
        <p:nvPicPr>
          <p:cNvPr id="83" name="Obraz 82">
            <a:extLst>
              <a:ext uri="{FF2B5EF4-FFF2-40B4-BE49-F238E27FC236}">
                <a16:creationId xmlns:a16="http://schemas.microsoft.com/office/drawing/2014/main" id="{F8822FAB-80CB-9BFC-2F8F-6A96185833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14164" y="2288441"/>
            <a:ext cx="3441700" cy="2992109"/>
          </a:xfrm>
          <a:prstGeom prst="rect">
            <a:avLst/>
          </a:prstGeom>
        </p:spPr>
      </p:pic>
      <p:sp>
        <p:nvSpPr>
          <p:cNvPr id="97" name="Łuk 96">
            <a:extLst>
              <a:ext uri="{FF2B5EF4-FFF2-40B4-BE49-F238E27FC236}">
                <a16:creationId xmlns:a16="http://schemas.microsoft.com/office/drawing/2014/main" id="{4DB59884-724C-959F-8DF0-38DE541D2C09}"/>
              </a:ext>
            </a:extLst>
          </p:cNvPr>
          <p:cNvSpPr/>
          <p:nvPr/>
        </p:nvSpPr>
        <p:spPr>
          <a:xfrm>
            <a:off x="3481220" y="1919612"/>
            <a:ext cx="1944914" cy="737657"/>
          </a:xfrm>
          <a:custGeom>
            <a:avLst/>
            <a:gdLst>
              <a:gd name="connsiteX0" fmla="*/ 195417 w 1944914"/>
              <a:gd name="connsiteY0" fmla="*/ 147064 h 737657"/>
              <a:gd name="connsiteX1" fmla="*/ 992351 w 1944914"/>
              <a:gd name="connsiteY1" fmla="*/ 77 h 737657"/>
              <a:gd name="connsiteX2" fmla="*/ 1858209 w 1944914"/>
              <a:gd name="connsiteY2" fmla="*/ 216591 h 737657"/>
              <a:gd name="connsiteX3" fmla="*/ 972457 w 1944914"/>
              <a:gd name="connsiteY3" fmla="*/ 368829 h 737657"/>
              <a:gd name="connsiteX4" fmla="*/ 195417 w 1944914"/>
              <a:gd name="connsiteY4" fmla="*/ 147064 h 737657"/>
              <a:gd name="connsiteX0" fmla="*/ 195417 w 1944914"/>
              <a:gd name="connsiteY0" fmla="*/ 147064 h 737657"/>
              <a:gd name="connsiteX1" fmla="*/ 992351 w 1944914"/>
              <a:gd name="connsiteY1" fmla="*/ 77 h 737657"/>
              <a:gd name="connsiteX2" fmla="*/ 1858209 w 1944914"/>
              <a:gd name="connsiteY2" fmla="*/ 216591 h 73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914" h="737657" stroke="0" extrusionOk="0">
                <a:moveTo>
                  <a:pt x="195417" y="147064"/>
                </a:moveTo>
                <a:cubicBezTo>
                  <a:pt x="352303" y="33193"/>
                  <a:pt x="638777" y="13072"/>
                  <a:pt x="992351" y="77"/>
                </a:cubicBezTo>
                <a:cubicBezTo>
                  <a:pt x="1381161" y="6002"/>
                  <a:pt x="1700351" y="87303"/>
                  <a:pt x="1858209" y="216591"/>
                </a:cubicBezTo>
                <a:cubicBezTo>
                  <a:pt x="1509607" y="340392"/>
                  <a:pt x="1189927" y="347648"/>
                  <a:pt x="972457" y="368829"/>
                </a:cubicBezTo>
                <a:cubicBezTo>
                  <a:pt x="673452" y="284432"/>
                  <a:pt x="447440" y="279802"/>
                  <a:pt x="195417" y="147064"/>
                </a:cubicBezTo>
                <a:close/>
              </a:path>
              <a:path w="1944914" h="737657" fill="none" extrusionOk="0">
                <a:moveTo>
                  <a:pt x="195417" y="147064"/>
                </a:moveTo>
                <a:cubicBezTo>
                  <a:pt x="381910" y="38643"/>
                  <a:pt x="656273" y="30434"/>
                  <a:pt x="992351" y="77"/>
                </a:cubicBezTo>
                <a:cubicBezTo>
                  <a:pt x="1378303" y="9410"/>
                  <a:pt x="1724266" y="92166"/>
                  <a:pt x="1858209" y="216591"/>
                </a:cubicBezTo>
              </a:path>
              <a:path w="1944914" h="737657" fill="none" stroke="0" extrusionOk="0">
                <a:moveTo>
                  <a:pt x="195417" y="147064"/>
                </a:moveTo>
                <a:cubicBezTo>
                  <a:pt x="411725" y="55708"/>
                  <a:pt x="693408" y="-30226"/>
                  <a:pt x="992351" y="77"/>
                </a:cubicBezTo>
                <a:cubicBezTo>
                  <a:pt x="1334394" y="-1983"/>
                  <a:pt x="1697389" y="93056"/>
                  <a:pt x="1858209" y="216591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755714"/>
                      <a:gd name="adj2" fmla="val 2101485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8" name="Łuk 97">
            <a:extLst>
              <a:ext uri="{FF2B5EF4-FFF2-40B4-BE49-F238E27FC236}">
                <a16:creationId xmlns:a16="http://schemas.microsoft.com/office/drawing/2014/main" id="{86B7F0BD-6208-AE4D-7F14-19C4CFCA9847}"/>
              </a:ext>
            </a:extLst>
          </p:cNvPr>
          <p:cNvSpPr/>
          <p:nvPr/>
        </p:nvSpPr>
        <p:spPr>
          <a:xfrm>
            <a:off x="7610732" y="1919611"/>
            <a:ext cx="1944914" cy="737657"/>
          </a:xfrm>
          <a:custGeom>
            <a:avLst/>
            <a:gdLst>
              <a:gd name="connsiteX0" fmla="*/ 195417 w 1944914"/>
              <a:gd name="connsiteY0" fmla="*/ 147064 h 737657"/>
              <a:gd name="connsiteX1" fmla="*/ 992351 w 1944914"/>
              <a:gd name="connsiteY1" fmla="*/ 77 h 737657"/>
              <a:gd name="connsiteX2" fmla="*/ 1858209 w 1944914"/>
              <a:gd name="connsiteY2" fmla="*/ 216591 h 737657"/>
              <a:gd name="connsiteX3" fmla="*/ 972457 w 1944914"/>
              <a:gd name="connsiteY3" fmla="*/ 368829 h 737657"/>
              <a:gd name="connsiteX4" fmla="*/ 195417 w 1944914"/>
              <a:gd name="connsiteY4" fmla="*/ 147064 h 737657"/>
              <a:gd name="connsiteX0" fmla="*/ 195417 w 1944914"/>
              <a:gd name="connsiteY0" fmla="*/ 147064 h 737657"/>
              <a:gd name="connsiteX1" fmla="*/ 992351 w 1944914"/>
              <a:gd name="connsiteY1" fmla="*/ 77 h 737657"/>
              <a:gd name="connsiteX2" fmla="*/ 1858209 w 1944914"/>
              <a:gd name="connsiteY2" fmla="*/ 216591 h 73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914" h="737657" stroke="0" extrusionOk="0">
                <a:moveTo>
                  <a:pt x="195417" y="147064"/>
                </a:moveTo>
                <a:cubicBezTo>
                  <a:pt x="352303" y="33193"/>
                  <a:pt x="638777" y="13072"/>
                  <a:pt x="992351" y="77"/>
                </a:cubicBezTo>
                <a:cubicBezTo>
                  <a:pt x="1381161" y="6002"/>
                  <a:pt x="1700351" y="87303"/>
                  <a:pt x="1858209" y="216591"/>
                </a:cubicBezTo>
                <a:cubicBezTo>
                  <a:pt x="1509607" y="340392"/>
                  <a:pt x="1189927" y="347648"/>
                  <a:pt x="972457" y="368829"/>
                </a:cubicBezTo>
                <a:cubicBezTo>
                  <a:pt x="673452" y="284432"/>
                  <a:pt x="447440" y="279802"/>
                  <a:pt x="195417" y="147064"/>
                </a:cubicBezTo>
                <a:close/>
              </a:path>
              <a:path w="1944914" h="737657" fill="none" extrusionOk="0">
                <a:moveTo>
                  <a:pt x="195417" y="147064"/>
                </a:moveTo>
                <a:cubicBezTo>
                  <a:pt x="381910" y="38643"/>
                  <a:pt x="656273" y="30434"/>
                  <a:pt x="992351" y="77"/>
                </a:cubicBezTo>
                <a:cubicBezTo>
                  <a:pt x="1378303" y="9410"/>
                  <a:pt x="1724266" y="92166"/>
                  <a:pt x="1858209" y="216591"/>
                </a:cubicBezTo>
              </a:path>
              <a:path w="1944914" h="737657" fill="none" stroke="0" extrusionOk="0">
                <a:moveTo>
                  <a:pt x="195417" y="147064"/>
                </a:moveTo>
                <a:cubicBezTo>
                  <a:pt x="411725" y="55708"/>
                  <a:pt x="693408" y="-30226"/>
                  <a:pt x="992351" y="77"/>
                </a:cubicBezTo>
                <a:cubicBezTo>
                  <a:pt x="1334394" y="-1983"/>
                  <a:pt x="1697389" y="93056"/>
                  <a:pt x="1858209" y="216591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755714"/>
                      <a:gd name="adj2" fmla="val 2101485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pole tekstowe 98">
                <a:extLst>
                  <a:ext uri="{FF2B5EF4-FFF2-40B4-BE49-F238E27FC236}">
                    <a16:creationId xmlns:a16="http://schemas.microsoft.com/office/drawing/2014/main" id="{304A5E57-E87D-C85D-F9D1-562DB89771AA}"/>
                  </a:ext>
                </a:extLst>
              </p:cNvPr>
              <p:cNvSpPr txBox="1"/>
              <p:nvPr/>
            </p:nvSpPr>
            <p:spPr>
              <a:xfrm>
                <a:off x="1539377" y="6052887"/>
                <a:ext cx="27293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3200" dirty="0"/>
                  <a:t>8 </a:t>
                </a:r>
                <a:r>
                  <a:rPr lang="pl-PL" sz="3200" dirty="0" err="1"/>
                  <a:t>Billion</a:t>
                </a:r>
                <a:r>
                  <a:rPr lang="pl-PL" sz="3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3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pl-PL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l-PL" sz="3200" dirty="0"/>
              </a:p>
            </p:txBody>
          </p:sp>
        </mc:Choice>
        <mc:Fallback xmlns="">
          <p:sp>
            <p:nvSpPr>
              <p:cNvPr id="99" name="pole tekstowe 98">
                <a:extLst>
                  <a:ext uri="{FF2B5EF4-FFF2-40B4-BE49-F238E27FC236}">
                    <a16:creationId xmlns:a16="http://schemas.microsoft.com/office/drawing/2014/main" id="{304A5E57-E87D-C85D-F9D1-562DB8977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377" y="6052887"/>
                <a:ext cx="2729377" cy="584775"/>
              </a:xfrm>
              <a:prstGeom prst="rect">
                <a:avLst/>
              </a:prstGeom>
              <a:blipFill>
                <a:blip r:embed="rId21"/>
                <a:stretch>
                  <a:fillRect l="-1860" t="-12766" b="-319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pole tekstowe 99">
                <a:extLst>
                  <a:ext uri="{FF2B5EF4-FFF2-40B4-BE49-F238E27FC236}">
                    <a16:creationId xmlns:a16="http://schemas.microsoft.com/office/drawing/2014/main" id="{8282A078-364C-69FA-7F76-BABD1A5BA8B3}"/>
                  </a:ext>
                </a:extLst>
              </p:cNvPr>
              <p:cNvSpPr txBox="1"/>
              <p:nvPr/>
            </p:nvSpPr>
            <p:spPr>
              <a:xfrm>
                <a:off x="5005737" y="6052887"/>
                <a:ext cx="33092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3200" dirty="0"/>
                  <a:t>37 </a:t>
                </a:r>
                <a:r>
                  <a:rPr lang="pl-PL" sz="3200" dirty="0" err="1"/>
                  <a:t>Trillion</a:t>
                </a:r>
                <a:r>
                  <a:rPr lang="pl-PL" sz="3200" dirty="0"/>
                  <a:t> </a:t>
                </a:r>
                <a14:m>
                  <m:oMath xmlns:m="http://schemas.openxmlformats.org/officeDocument/2006/math">
                    <m:r>
                      <a:rPr lang="pl-PL" sz="32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l-P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pl-PL" sz="3200" dirty="0"/>
                  <a:t>)</a:t>
                </a:r>
              </a:p>
            </p:txBody>
          </p:sp>
        </mc:Choice>
        <mc:Fallback xmlns="">
          <p:sp>
            <p:nvSpPr>
              <p:cNvPr id="100" name="pole tekstowe 99">
                <a:extLst>
                  <a:ext uri="{FF2B5EF4-FFF2-40B4-BE49-F238E27FC236}">
                    <a16:creationId xmlns:a16="http://schemas.microsoft.com/office/drawing/2014/main" id="{8282A078-364C-69FA-7F76-BABD1A5BA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737" y="6052887"/>
                <a:ext cx="3309257" cy="584775"/>
              </a:xfrm>
              <a:prstGeom prst="rect">
                <a:avLst/>
              </a:prstGeom>
              <a:blipFill>
                <a:blip r:embed="rId22"/>
                <a:stretch>
                  <a:fillRect t="-12766" b="-319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pole tekstowe 100">
                <a:extLst>
                  <a:ext uri="{FF2B5EF4-FFF2-40B4-BE49-F238E27FC236}">
                    <a16:creationId xmlns:a16="http://schemas.microsoft.com/office/drawing/2014/main" id="{79EC9F23-073D-B310-ADEA-DFB41E37DF78}"/>
                  </a:ext>
                </a:extLst>
              </p:cNvPr>
              <p:cNvSpPr txBox="1"/>
              <p:nvPr/>
            </p:nvSpPr>
            <p:spPr>
              <a:xfrm>
                <a:off x="9187133" y="6052886"/>
                <a:ext cx="27293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3200" dirty="0"/>
                  <a:t>3 </a:t>
                </a:r>
                <a:r>
                  <a:rPr lang="pl-PL" sz="3200" dirty="0" err="1"/>
                  <a:t>Billion</a:t>
                </a:r>
                <a:r>
                  <a:rPr lang="pl-PL" sz="3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3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pl-PL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l-PL" sz="3200" dirty="0"/>
              </a:p>
            </p:txBody>
          </p:sp>
        </mc:Choice>
        <mc:Fallback xmlns="">
          <p:sp>
            <p:nvSpPr>
              <p:cNvPr id="101" name="pole tekstowe 100">
                <a:extLst>
                  <a:ext uri="{FF2B5EF4-FFF2-40B4-BE49-F238E27FC236}">
                    <a16:creationId xmlns:a16="http://schemas.microsoft.com/office/drawing/2014/main" id="{79EC9F23-073D-B310-ADEA-DFB41E37D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133" y="6052886"/>
                <a:ext cx="2729377" cy="584775"/>
              </a:xfrm>
              <a:prstGeom prst="rect">
                <a:avLst/>
              </a:prstGeom>
              <a:blipFill>
                <a:blip r:embed="rId23"/>
                <a:stretch>
                  <a:fillRect l="-1852" t="-12766" b="-319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16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32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5D451-431D-24BF-89E9-CB59B9EE3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upa 99">
            <a:extLst>
              <a:ext uri="{FF2B5EF4-FFF2-40B4-BE49-F238E27FC236}">
                <a16:creationId xmlns:a16="http://schemas.microsoft.com/office/drawing/2014/main" id="{863804CF-5FA7-C5FE-9C99-D4B86B1587FE}"/>
              </a:ext>
            </a:extLst>
          </p:cNvPr>
          <p:cNvGrpSpPr/>
          <p:nvPr/>
        </p:nvGrpSpPr>
        <p:grpSpPr>
          <a:xfrm>
            <a:off x="6442531" y="1363459"/>
            <a:ext cx="3468912" cy="2601427"/>
            <a:chOff x="6442531" y="1363459"/>
            <a:chExt cx="3468912" cy="2601427"/>
          </a:xfrm>
        </p:grpSpPr>
        <p:sp>
          <p:nvSpPr>
            <p:cNvPr id="88" name="Prostokąt zaokrąglony 87">
              <a:extLst>
                <a:ext uri="{FF2B5EF4-FFF2-40B4-BE49-F238E27FC236}">
                  <a16:creationId xmlns:a16="http://schemas.microsoft.com/office/drawing/2014/main" id="{5ED0A8AD-D82A-AB58-25C5-C9210DFA6843}"/>
                </a:ext>
              </a:extLst>
            </p:cNvPr>
            <p:cNvSpPr/>
            <p:nvPr/>
          </p:nvSpPr>
          <p:spPr>
            <a:xfrm>
              <a:off x="6442531" y="1363459"/>
              <a:ext cx="3468912" cy="2601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7" name="Grafika 76" descr="Trasa (ścieżka między dwiema pinezkami) z wypełnieniem pełnym">
              <a:extLst>
                <a:ext uri="{FF2B5EF4-FFF2-40B4-BE49-F238E27FC236}">
                  <a16:creationId xmlns:a16="http://schemas.microsoft.com/office/drawing/2014/main" id="{9449204E-55BF-B02D-18EE-C54B8C2B2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63013" y="1468836"/>
              <a:ext cx="2289433" cy="2289433"/>
            </a:xfrm>
            <a:prstGeom prst="rect">
              <a:avLst/>
            </a:prstGeom>
          </p:spPr>
        </p:pic>
        <p:sp>
          <p:nvSpPr>
            <p:cNvPr id="90" name="pole tekstowe 89">
              <a:extLst>
                <a:ext uri="{FF2B5EF4-FFF2-40B4-BE49-F238E27FC236}">
                  <a16:creationId xmlns:a16="http://schemas.microsoft.com/office/drawing/2014/main" id="{46041ECB-DD0F-C270-8A6B-6FB8D2A3FBD4}"/>
                </a:ext>
              </a:extLst>
            </p:cNvPr>
            <p:cNvSpPr txBox="1"/>
            <p:nvPr/>
          </p:nvSpPr>
          <p:spPr>
            <a:xfrm>
              <a:off x="6511474" y="1867877"/>
              <a:ext cx="33310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dirty="0"/>
                <a:t>The </a:t>
              </a:r>
              <a:r>
                <a:rPr lang="pl-PL" sz="3200" dirty="0" err="1"/>
                <a:t>core</a:t>
              </a:r>
              <a:r>
                <a:rPr lang="pl-PL" sz="3200" dirty="0"/>
                <a:t> role of </a:t>
              </a:r>
              <a:r>
                <a:rPr lang="pl-PL" sz="3200" dirty="0" err="1"/>
                <a:t>sequential</a:t>
              </a:r>
              <a:r>
                <a:rPr lang="pl-PL" sz="3200" dirty="0"/>
                <a:t> data in </a:t>
              </a:r>
              <a:r>
                <a:rPr lang="pl-PL" sz="3200" dirty="0" err="1"/>
                <a:t>bioinformatics</a:t>
              </a:r>
              <a:endParaRPr lang="pl-PL" sz="3200" dirty="0"/>
            </a:p>
          </p:txBody>
        </p:sp>
      </p:grpSp>
      <p:grpSp>
        <p:nvGrpSpPr>
          <p:cNvPr id="99" name="Grupa 98">
            <a:extLst>
              <a:ext uri="{FF2B5EF4-FFF2-40B4-BE49-F238E27FC236}">
                <a16:creationId xmlns:a16="http://schemas.microsoft.com/office/drawing/2014/main" id="{2421FDA1-F49B-EB17-BB2A-E07613248E20}"/>
              </a:ext>
            </a:extLst>
          </p:cNvPr>
          <p:cNvGrpSpPr/>
          <p:nvPr/>
        </p:nvGrpSpPr>
        <p:grpSpPr>
          <a:xfrm>
            <a:off x="3866249" y="4150698"/>
            <a:ext cx="3468912" cy="2661023"/>
            <a:chOff x="3866249" y="4150698"/>
            <a:chExt cx="3468912" cy="2661023"/>
          </a:xfrm>
        </p:grpSpPr>
        <p:sp>
          <p:nvSpPr>
            <p:cNvPr id="92" name="Prostokąt zaokrąglony 91">
              <a:extLst>
                <a:ext uri="{FF2B5EF4-FFF2-40B4-BE49-F238E27FC236}">
                  <a16:creationId xmlns:a16="http://schemas.microsoft.com/office/drawing/2014/main" id="{3D5D67D8-FA59-8BC6-C275-962EC36DD338}"/>
                </a:ext>
              </a:extLst>
            </p:cNvPr>
            <p:cNvSpPr/>
            <p:nvPr/>
          </p:nvSpPr>
          <p:spPr>
            <a:xfrm>
              <a:off x="3866249" y="4150698"/>
              <a:ext cx="3468912" cy="2601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9" name="Grafika 78" descr="Kod QR z wypełnieniem pełnym">
              <a:extLst>
                <a:ext uri="{FF2B5EF4-FFF2-40B4-BE49-F238E27FC236}">
                  <a16:creationId xmlns:a16="http://schemas.microsoft.com/office/drawing/2014/main" id="{2F56D212-CB79-7E9F-A110-A4D6A5F55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52033" y="4241388"/>
              <a:ext cx="2570333" cy="2570333"/>
            </a:xfrm>
            <a:prstGeom prst="rect">
              <a:avLst/>
            </a:prstGeom>
          </p:spPr>
        </p:pic>
        <p:sp>
          <p:nvSpPr>
            <p:cNvPr id="94" name="pole tekstowe 93">
              <a:extLst>
                <a:ext uri="{FF2B5EF4-FFF2-40B4-BE49-F238E27FC236}">
                  <a16:creationId xmlns:a16="http://schemas.microsoft.com/office/drawing/2014/main" id="{BF27B1F2-F879-90B4-3D36-4071D319D710}"/>
                </a:ext>
              </a:extLst>
            </p:cNvPr>
            <p:cNvSpPr txBox="1"/>
            <p:nvPr/>
          </p:nvSpPr>
          <p:spPr>
            <a:xfrm>
              <a:off x="3935192" y="4657991"/>
              <a:ext cx="33310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dirty="0"/>
                <a:t>Simple </a:t>
              </a:r>
              <a:r>
                <a:rPr lang="pl-PL" sz="3200" dirty="0" err="1"/>
                <a:t>code</a:t>
              </a:r>
              <a:r>
                <a:rPr lang="pl-PL" sz="3200" dirty="0"/>
                <a:t> for </a:t>
              </a:r>
              <a:r>
                <a:rPr lang="pl-PL" sz="3200" dirty="0" err="1"/>
                <a:t>manipulating</a:t>
              </a:r>
              <a:r>
                <a:rPr lang="pl-PL" sz="3200" dirty="0"/>
                <a:t> </a:t>
              </a:r>
              <a:r>
                <a:rPr lang="pl-PL" sz="3200" dirty="0" err="1"/>
                <a:t>sequences</a:t>
              </a:r>
              <a:endParaRPr lang="pl-PL" sz="3200" dirty="0"/>
            </a:p>
          </p:txBody>
        </p:sp>
      </p:grp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6D88C1A-B444-9489-2D1E-8C6803CF2BAA}"/>
              </a:ext>
            </a:extLst>
          </p:cNvPr>
          <p:cNvSpPr/>
          <p:nvPr/>
        </p:nvSpPr>
        <p:spPr>
          <a:xfrm>
            <a:off x="-7256" y="-804455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4E999D6F-17BB-5BA1-E796-8B3ACCF3842B}"/>
              </a:ext>
            </a:extLst>
          </p:cNvPr>
          <p:cNvGrpSpPr/>
          <p:nvPr/>
        </p:nvGrpSpPr>
        <p:grpSpPr>
          <a:xfrm>
            <a:off x="718456" y="5908612"/>
            <a:ext cx="827314" cy="827314"/>
            <a:chOff x="137885" y="5908612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FC4F8C90-5EFC-F847-F889-57DEA9EC557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6" name="Grafika 45" descr="Wyjście z wypełnieniem pełnym">
              <a:extLst>
                <a:ext uri="{FF2B5EF4-FFF2-40B4-BE49-F238E27FC236}">
                  <a16:creationId xmlns:a16="http://schemas.microsoft.com/office/drawing/2014/main" id="{F74D37E3-7AE8-3AD7-5D0B-87D9957A0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B238C497-0F34-4933-F0AA-166C283BD8DA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B194194D-2BBE-EBB8-F52D-1A511402F3C8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BB2E8417-79BF-A3CC-431F-4C2BDB7C1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31FDE7C8-BA7A-6D6F-87ED-377C47C74AA6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FA6227A1-BC1E-51CB-08B9-B1BD4037721B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54B6A5E0-2728-AC30-54D9-278BEEDEE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65C5EBB3-4273-B9CE-BEFA-D72997F29044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FEA4BFA5-168F-9B84-FB24-CCAA36E6CEEF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0558D2D6-4428-37CA-B640-D77A9EBD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C41968A4-DF96-5310-55FE-826779EAE0C4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D9E87799-726E-4D87-CF22-67EDD3889078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14EAEF51-F932-25E2-A7BE-E2F1FE425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B2AA200C-2031-8C84-5648-AF87A2C6C46A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0DFAA0A-0A88-0A54-6DE8-20870E413F7B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FD8CAB76-82E1-C371-7AA9-960B3BD5E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7E0E7A43-A8F0-9E4F-23C0-96921F87F2F6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2DAF2166-4189-7D91-B86C-C38984F84CD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39E6144-BF29-5D93-64D1-FC32A785D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6290A94D-55B4-66B4-5BAC-CCECB942BEE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Wrap</a:t>
            </a:r>
            <a:r>
              <a:rPr lang="pl-PL" cap="small" spc="300" dirty="0">
                <a:latin typeface="Cambria" panose="02040503050406030204" pitchFamily="18" charset="0"/>
              </a:rPr>
              <a:t>-UP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63FCDA03-85E9-664A-1EBE-705CC8A55A2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63FCDA03-85E9-664A-1EBE-705CC8A55A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upa 85">
            <a:extLst>
              <a:ext uri="{FF2B5EF4-FFF2-40B4-BE49-F238E27FC236}">
                <a16:creationId xmlns:a16="http://schemas.microsoft.com/office/drawing/2014/main" id="{45E69A50-31CB-63F9-ABB8-1002854B8D14}"/>
              </a:ext>
            </a:extLst>
          </p:cNvPr>
          <p:cNvGrpSpPr/>
          <p:nvPr/>
        </p:nvGrpSpPr>
        <p:grpSpPr>
          <a:xfrm>
            <a:off x="1703619" y="1350249"/>
            <a:ext cx="3468912" cy="2601427"/>
            <a:chOff x="1611088" y="1350249"/>
            <a:chExt cx="3468912" cy="2601427"/>
          </a:xfrm>
        </p:grpSpPr>
        <p:sp>
          <p:nvSpPr>
            <p:cNvPr id="82" name="Prostokąt zaokrąglony 81">
              <a:extLst>
                <a:ext uri="{FF2B5EF4-FFF2-40B4-BE49-F238E27FC236}">
                  <a16:creationId xmlns:a16="http://schemas.microsoft.com/office/drawing/2014/main" id="{847CDC2D-DCF6-F2B6-0002-E98B70E681EB}"/>
                </a:ext>
              </a:extLst>
            </p:cNvPr>
            <p:cNvSpPr/>
            <p:nvPr/>
          </p:nvSpPr>
          <p:spPr>
            <a:xfrm>
              <a:off x="1611088" y="1350249"/>
              <a:ext cx="3468912" cy="2601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5" name="Grafika 74" descr="DNA z wypełnieniem pełnym">
              <a:extLst>
                <a:ext uri="{FF2B5EF4-FFF2-40B4-BE49-F238E27FC236}">
                  <a16:creationId xmlns:a16="http://schemas.microsoft.com/office/drawing/2014/main" id="{B102C86E-96ED-7DFE-3305-4E1D351E4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31570" y="1461980"/>
              <a:ext cx="2286001" cy="2286001"/>
            </a:xfrm>
            <a:prstGeom prst="rect">
              <a:avLst/>
            </a:prstGeom>
          </p:spPr>
        </p:pic>
        <p:sp>
          <p:nvSpPr>
            <p:cNvPr id="83" name="pole tekstowe 82">
              <a:extLst>
                <a:ext uri="{FF2B5EF4-FFF2-40B4-BE49-F238E27FC236}">
                  <a16:creationId xmlns:a16="http://schemas.microsoft.com/office/drawing/2014/main" id="{5E8DEC81-50E4-2FC6-0952-E94FD7845324}"/>
                </a:ext>
              </a:extLst>
            </p:cNvPr>
            <p:cNvSpPr txBox="1"/>
            <p:nvPr/>
          </p:nvSpPr>
          <p:spPr>
            <a:xfrm>
              <a:off x="1680031" y="2043354"/>
              <a:ext cx="33310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dirty="0"/>
                <a:t>Central dogma and </a:t>
              </a:r>
              <a:r>
                <a:rPr lang="pl-PL" sz="3200" dirty="0" err="1"/>
                <a:t>its</a:t>
              </a:r>
              <a:r>
                <a:rPr lang="pl-PL" sz="3200" dirty="0"/>
                <a:t> </a:t>
              </a:r>
              <a:r>
                <a:rPr lang="pl-PL" sz="3200" dirty="0" err="1"/>
                <a:t>consequences</a:t>
              </a:r>
              <a:endParaRPr lang="pl-PL" sz="3200" dirty="0"/>
            </a:p>
          </p:txBody>
        </p:sp>
      </p:grpSp>
      <p:grpSp>
        <p:nvGrpSpPr>
          <p:cNvPr id="101" name="Grupa 100">
            <a:extLst>
              <a:ext uri="{FF2B5EF4-FFF2-40B4-BE49-F238E27FC236}">
                <a16:creationId xmlns:a16="http://schemas.microsoft.com/office/drawing/2014/main" id="{EDF637DB-0AB8-E18C-5E1B-A12375FFBC04}"/>
              </a:ext>
            </a:extLst>
          </p:cNvPr>
          <p:cNvGrpSpPr/>
          <p:nvPr/>
        </p:nvGrpSpPr>
        <p:grpSpPr>
          <a:xfrm>
            <a:off x="8473773" y="4084816"/>
            <a:ext cx="3468912" cy="2651110"/>
            <a:chOff x="8473773" y="4084816"/>
            <a:chExt cx="3468912" cy="2651110"/>
          </a:xfrm>
        </p:grpSpPr>
        <p:sp>
          <p:nvSpPr>
            <p:cNvPr id="96" name="Prostokąt zaokrąglony 95">
              <a:extLst>
                <a:ext uri="{FF2B5EF4-FFF2-40B4-BE49-F238E27FC236}">
                  <a16:creationId xmlns:a16="http://schemas.microsoft.com/office/drawing/2014/main" id="{9CC73FED-5E55-0D45-67DC-E820C6AD402B}"/>
                </a:ext>
              </a:extLst>
            </p:cNvPr>
            <p:cNvSpPr/>
            <p:nvPr/>
          </p:nvSpPr>
          <p:spPr>
            <a:xfrm>
              <a:off x="8473773" y="4134499"/>
              <a:ext cx="3468912" cy="2601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1" name="Grafika 80" descr="Baza danych z wypełnieniem pełnym">
              <a:extLst>
                <a:ext uri="{FF2B5EF4-FFF2-40B4-BE49-F238E27FC236}">
                  <a16:creationId xmlns:a16="http://schemas.microsoft.com/office/drawing/2014/main" id="{1113803A-C3E2-5375-CE94-C8D54A985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884058" y="4084816"/>
              <a:ext cx="2496198" cy="2496198"/>
            </a:xfrm>
            <a:prstGeom prst="rect">
              <a:avLst/>
            </a:prstGeom>
          </p:spPr>
        </p:pic>
        <p:sp>
          <p:nvSpPr>
            <p:cNvPr id="98" name="pole tekstowe 97">
              <a:extLst>
                <a:ext uri="{FF2B5EF4-FFF2-40B4-BE49-F238E27FC236}">
                  <a16:creationId xmlns:a16="http://schemas.microsoft.com/office/drawing/2014/main" id="{49BC414F-3F1F-5143-C04C-0732E4F879BC}"/>
                </a:ext>
              </a:extLst>
            </p:cNvPr>
            <p:cNvSpPr txBox="1"/>
            <p:nvPr/>
          </p:nvSpPr>
          <p:spPr>
            <a:xfrm>
              <a:off x="8571742" y="4649580"/>
              <a:ext cx="33310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dirty="0"/>
                <a:t>A </a:t>
              </a:r>
              <a:r>
                <a:rPr lang="pl-PL" sz="3200" dirty="0" err="1"/>
                <a:t>few</a:t>
              </a:r>
              <a:r>
                <a:rPr lang="pl-PL" sz="3200" dirty="0"/>
                <a:t> </a:t>
              </a:r>
              <a:r>
                <a:rPr lang="pl-PL" sz="3200" dirty="0" err="1"/>
                <a:t>databases</a:t>
              </a:r>
              <a:r>
                <a:rPr lang="pl-PL" sz="3200" dirty="0"/>
                <a:t> with </a:t>
              </a:r>
              <a:r>
                <a:rPr lang="pl-PL" sz="3200" dirty="0" err="1"/>
                <a:t>genes</a:t>
              </a:r>
              <a:r>
                <a:rPr lang="pl-PL" sz="3200" dirty="0"/>
                <a:t> and protein </a:t>
              </a:r>
              <a:r>
                <a:rPr lang="pl-PL" sz="3200" dirty="0" err="1"/>
                <a:t>sequences</a:t>
              </a:r>
              <a:endParaRPr lang="pl-PL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131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F1524-554A-61A4-B995-D69A77E7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BBCD6AC-39E6-D79B-7732-DFAA57B26554}"/>
              </a:ext>
            </a:extLst>
          </p:cNvPr>
          <p:cNvSpPr/>
          <p:nvPr/>
        </p:nvSpPr>
        <p:spPr>
          <a:xfrm>
            <a:off x="-7256" y="-1284878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BA10D334-F5E7-A9F0-888B-8A4E3E904AB8}"/>
              </a:ext>
            </a:extLst>
          </p:cNvPr>
          <p:cNvGrpSpPr/>
          <p:nvPr/>
        </p:nvGrpSpPr>
        <p:grpSpPr>
          <a:xfrm>
            <a:off x="718455" y="1070702"/>
            <a:ext cx="827314" cy="827314"/>
            <a:chOff x="137885" y="1070702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B956990-E01E-0BB4-6E72-C1FDE52BF2FF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1" name="Grafika 30" descr="Otwarte drzwi z wypełnieniem pełnym">
              <a:extLst>
                <a:ext uri="{FF2B5EF4-FFF2-40B4-BE49-F238E27FC236}">
                  <a16:creationId xmlns:a16="http://schemas.microsoft.com/office/drawing/2014/main" id="{B8161ABF-4E14-BE90-D4C1-3076D5EB9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C4039B7A-0116-51F5-969B-803F5FFB2D56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44052761-D05E-2DD8-BE39-B529CB380BA7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496D33B6-10DC-6DBB-716F-191959079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19222254-B657-9247-916A-9217852F8A6E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D946980A-98AB-A46F-67B6-4E39A13201F8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90D9BC9F-C0CA-FD01-C5D9-FD09334F9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C8CD4208-A7C1-A64E-A5DA-D697989935B4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823FA782-1F35-4D8D-AC0C-0B26A069D6A4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4D8E4A83-A9BD-07DF-AC4A-4913F637B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0F726C58-3E6D-A30B-AEB1-58EE30B85F8B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318C02F1-6FB1-4B4A-D709-2DBECDCFDB39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EDCDAB94-F988-3FE4-B854-2C8C48652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10CEDD8E-F825-66D3-CD3C-517308DDC688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A76D6CC0-CB57-FF3F-66A0-AF0D2F4CD7D1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F6426FE0-2358-F64B-D7A6-3DAACF54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9C84B7C3-D105-06C1-C57B-BF39AB164FC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BBA12190-5F8B-0DFA-E2E6-4B059410514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3DA97F28-5E2E-7035-E179-E4A508BF6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48C7FD04-6730-9B5A-F5BA-8B51AC408C2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D3BA068-936B-D875-8816-BA801AE289C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D3BA068-936B-D875-8816-BA801AE289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Obraz 4" descr="Obraz zawierający wzór&#10;&#10;Zawartość wygenerowana przez AI może być niepoprawna.">
            <a:extLst>
              <a:ext uri="{FF2B5EF4-FFF2-40B4-BE49-F238E27FC236}">
                <a16:creationId xmlns:a16="http://schemas.microsoft.com/office/drawing/2014/main" id="{4DB8A2C9-C5FF-FB9B-853F-3FD25F93AE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8205" y="1250915"/>
            <a:ext cx="10044322" cy="51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29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96043B-34D4-E57C-FB69-DE472E1A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CF19327-5A41-21A8-9E79-D3816DAF1AB7}"/>
              </a:ext>
            </a:extLst>
          </p:cNvPr>
          <p:cNvSpPr/>
          <p:nvPr/>
        </p:nvSpPr>
        <p:spPr>
          <a:xfrm>
            <a:off x="-7256" y="-1284878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21A38368-1D9E-17BB-DC92-EE4E9462ECB2}"/>
              </a:ext>
            </a:extLst>
          </p:cNvPr>
          <p:cNvGrpSpPr/>
          <p:nvPr/>
        </p:nvGrpSpPr>
        <p:grpSpPr>
          <a:xfrm>
            <a:off x="718455" y="1070702"/>
            <a:ext cx="827314" cy="827314"/>
            <a:chOff x="137885" y="1070702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C8900DB3-3694-486D-D64D-8B0E2F9ADDDF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1" name="Grafika 30" descr="Otwarte drzwi z wypełnieniem pełnym">
              <a:extLst>
                <a:ext uri="{FF2B5EF4-FFF2-40B4-BE49-F238E27FC236}">
                  <a16:creationId xmlns:a16="http://schemas.microsoft.com/office/drawing/2014/main" id="{563D756B-6BCC-FEDA-B8B5-19A5BF47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1980AE5F-9EC9-99F3-50B8-751222CAD55D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93D7A1AD-3327-954A-EDFF-24B5E72A5038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950EC3D3-F30E-A7DC-3F1A-37A9B6E8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E0CE7C2D-C230-EAF7-BBE2-DCAB5E71F906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7512A936-5398-7B43-221D-CE95CDB5296D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9C8AD8C1-CDAD-24AA-890B-C111D8AEE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293A536-8AC9-EAF3-CC6E-320207E93292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C6120072-2DB8-2C4D-E09A-22C85BA9875E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3D0AB470-3425-4DFE-B154-44B590CE7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4B4D0F0F-C9F0-E34A-FA3E-6D304C728B60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357B4761-66FF-9A0A-6AA8-36D9A9A2AED7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02A6903-1B1C-E886-A74F-9D73CE10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B7BB770F-2176-78B1-97B1-7813D716AD60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CE438532-8306-F84E-F447-D9250B5AD868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CC6B8FAD-D3BF-6AF7-A0D6-EB4B540FB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F0340F58-9846-9E4A-92D5-3F13C76B0C4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757D920B-4D43-2AC1-2CD2-828349C0752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20CD9E53-88E1-E626-9A40-32D19ADD6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9" name="Tytuł 1">
            <a:extLst>
              <a:ext uri="{FF2B5EF4-FFF2-40B4-BE49-F238E27FC236}">
                <a16:creationId xmlns:a16="http://schemas.microsoft.com/office/drawing/2014/main" id="{9F26F90F-4CCD-3E74-072E-001759BB00F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DE5AC49F-6DD2-D30D-86BB-5F962D36C33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DE5AC49F-6DD2-D30D-86BB-5F962D36C3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diagram, zrzut ekranu, Plan, mapa&#10;&#10;Zawartość wygenerowana przez AI może być niepoprawna.">
            <a:extLst>
              <a:ext uri="{FF2B5EF4-FFF2-40B4-BE49-F238E27FC236}">
                <a16:creationId xmlns:a16="http://schemas.microsoft.com/office/drawing/2014/main" id="{89576783-EC5B-9913-31DE-C10BBD2F3B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2683" y="1231160"/>
            <a:ext cx="9760862" cy="54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73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7C9719-CBC8-942E-ACD5-4B8D9D28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5E58D6B-CFDD-3517-C92E-5E286586217B}"/>
              </a:ext>
            </a:extLst>
          </p:cNvPr>
          <p:cNvSpPr/>
          <p:nvPr/>
        </p:nvSpPr>
        <p:spPr>
          <a:xfrm>
            <a:off x="-7256" y="-1284878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6FC04663-A244-7AC4-CDC5-0C3C9DE6DEC1}"/>
              </a:ext>
            </a:extLst>
          </p:cNvPr>
          <p:cNvGrpSpPr/>
          <p:nvPr/>
        </p:nvGrpSpPr>
        <p:grpSpPr>
          <a:xfrm>
            <a:off x="718455" y="1070702"/>
            <a:ext cx="827314" cy="827314"/>
            <a:chOff x="137885" y="1070702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6DA40892-F610-6E17-D171-EB94F348B6ED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1" name="Grafika 30" descr="Otwarte drzwi z wypełnieniem pełnym">
              <a:extLst>
                <a:ext uri="{FF2B5EF4-FFF2-40B4-BE49-F238E27FC236}">
                  <a16:creationId xmlns:a16="http://schemas.microsoft.com/office/drawing/2014/main" id="{1621829C-2119-E759-5BE2-A0D0EF6F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F513183D-823C-7770-81A7-985A6103087D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0655F358-E63D-947C-ECE7-359CA2BE5A10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FB0A2433-8485-57F4-B4A6-53722988F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4E6356DD-A6EC-D67D-F897-D808F5EBF40A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290950F9-4997-FB87-70B5-7F8235D7E94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7BCF2D90-D6CC-1D61-1395-44A775A1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5A2AD4A-8275-DEBC-2721-EB8EDBCE80C7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A302342B-BFE2-FC32-B3A5-F2C989B7ACA1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9664D92-9836-E2A7-8784-07921C4F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D96BBA05-1E87-73E4-8394-B62F7740EC89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A93D76D2-3C62-AB6F-9D2A-DE4BE06490D5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AE0DD334-81DD-9DEB-DB9B-03874754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EB556AED-5C0C-F159-1BF4-35CF0049FC90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EB40BBB0-0D76-433B-26A9-56C17223117E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91951BD8-4D42-8FE6-AA12-CFF47EE3C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F76F7F67-F2C8-F360-582A-5508D9E43E2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C92452BB-5A87-12A8-26FA-4C4E9F70DAE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B47F3871-D087-AF9C-2E11-19B17B5F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9" name="Tytuł 1">
            <a:extLst>
              <a:ext uri="{FF2B5EF4-FFF2-40B4-BE49-F238E27FC236}">
                <a16:creationId xmlns:a16="http://schemas.microsoft.com/office/drawing/2014/main" id="{5CFB4AAA-576B-B948-E05B-B2D858E6C6A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9E103B62-AD86-285F-8610-A957D38D30F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9E103B62-AD86-285F-8610-A957D38D30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a 11" descr="Baza danych z wypełnieniem pełnym">
            <a:extLst>
              <a:ext uri="{FF2B5EF4-FFF2-40B4-BE49-F238E27FC236}">
                <a16:creationId xmlns:a16="http://schemas.microsoft.com/office/drawing/2014/main" id="{DC56A3AB-C798-2610-718D-92CFC6089E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64200" y="2474685"/>
            <a:ext cx="1908629" cy="1908629"/>
          </a:xfrm>
          <a:prstGeom prst="rect">
            <a:avLst/>
          </a:prstGeom>
        </p:spPr>
      </p:pic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AA99B1A8-8967-5C4A-CC2B-BB72BD83DA29}"/>
              </a:ext>
            </a:extLst>
          </p:cNvPr>
          <p:cNvSpPr/>
          <p:nvPr/>
        </p:nvSpPr>
        <p:spPr>
          <a:xfrm>
            <a:off x="2821657" y="1256299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44BA20A-F5D8-67A9-25AE-B42AC441B7A9}"/>
              </a:ext>
            </a:extLst>
          </p:cNvPr>
          <p:cNvSpPr txBox="1"/>
          <p:nvPr/>
        </p:nvSpPr>
        <p:spPr>
          <a:xfrm>
            <a:off x="2995828" y="1376302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ACTGCTGCTG….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C07EF5C-CA94-61AE-ACC4-F05244326B7C}"/>
              </a:ext>
            </a:extLst>
          </p:cNvPr>
          <p:cNvSpPr txBox="1"/>
          <p:nvPr/>
        </p:nvSpPr>
        <p:spPr>
          <a:xfrm>
            <a:off x="2995828" y="2336122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PVKALFTRASC….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658190C-3F05-0E4F-6AB3-F3E99A8A1A9C}"/>
              </a:ext>
            </a:extLst>
          </p:cNvPr>
          <p:cNvSpPr txBox="1"/>
          <p:nvPr/>
        </p:nvSpPr>
        <p:spPr>
          <a:xfrm>
            <a:off x="2995828" y="1862661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AUCUGACAC….</a:t>
            </a:r>
          </a:p>
        </p:txBody>
      </p:sp>
      <p:sp>
        <p:nvSpPr>
          <p:cNvPr id="18" name="Prostokąt zaokrąglony 17">
            <a:extLst>
              <a:ext uri="{FF2B5EF4-FFF2-40B4-BE49-F238E27FC236}">
                <a16:creationId xmlns:a16="http://schemas.microsoft.com/office/drawing/2014/main" id="{3FCFE500-1F11-08E6-DC41-415D5329E212}"/>
              </a:ext>
            </a:extLst>
          </p:cNvPr>
          <p:cNvSpPr/>
          <p:nvPr/>
        </p:nvSpPr>
        <p:spPr>
          <a:xfrm>
            <a:off x="2275114" y="3856359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B9B2343B-F5F1-4DF1-699A-DEDD62539B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57864" y="3893243"/>
            <a:ext cx="1695528" cy="1671573"/>
          </a:xfrm>
          <a:prstGeom prst="rect">
            <a:avLst/>
          </a:prstGeom>
        </p:spPr>
      </p:pic>
      <p:sp>
        <p:nvSpPr>
          <p:cNvPr id="19" name="Prostokąt zaokrąglony 18">
            <a:extLst>
              <a:ext uri="{FF2B5EF4-FFF2-40B4-BE49-F238E27FC236}">
                <a16:creationId xmlns:a16="http://schemas.microsoft.com/office/drawing/2014/main" id="{DFAD33DC-8F73-D224-E385-B4A22E05045E}"/>
              </a:ext>
            </a:extLst>
          </p:cNvPr>
          <p:cNvSpPr/>
          <p:nvPr/>
        </p:nvSpPr>
        <p:spPr>
          <a:xfrm>
            <a:off x="4882686" y="4820891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0EDD72F-F66A-559F-EB90-B986D365F287}"/>
              </a:ext>
            </a:extLst>
          </p:cNvPr>
          <p:cNvSpPr txBox="1"/>
          <p:nvPr/>
        </p:nvSpPr>
        <p:spPr>
          <a:xfrm>
            <a:off x="5050970" y="4963583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PARP1 -&gt; 0.5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A32E95AE-2001-3AC7-A29A-B1EE22BBCC25}"/>
              </a:ext>
            </a:extLst>
          </p:cNvPr>
          <p:cNvSpPr txBox="1"/>
          <p:nvPr/>
        </p:nvSpPr>
        <p:spPr>
          <a:xfrm>
            <a:off x="5064114" y="5332915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PARG -&gt; 0.25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E8496073-BB44-A243-B9AA-0B9B9A8AD205}"/>
              </a:ext>
            </a:extLst>
          </p:cNvPr>
          <p:cNvSpPr txBox="1"/>
          <p:nvPr/>
        </p:nvSpPr>
        <p:spPr>
          <a:xfrm>
            <a:off x="5077258" y="5702247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JAK1 -&gt; 2.25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B390296A-4FEC-A3DA-C5AD-9650F8B920C2}"/>
              </a:ext>
            </a:extLst>
          </p:cNvPr>
          <p:cNvSpPr txBox="1"/>
          <p:nvPr/>
        </p:nvSpPr>
        <p:spPr>
          <a:xfrm>
            <a:off x="5064114" y="6071579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ADP -&gt; 2.25</a:t>
            </a:r>
          </a:p>
        </p:txBody>
      </p:sp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C14B1131-DDBB-A9E0-C843-090CA6E607FD}"/>
              </a:ext>
            </a:extLst>
          </p:cNvPr>
          <p:cNvSpPr/>
          <p:nvPr/>
        </p:nvSpPr>
        <p:spPr>
          <a:xfrm>
            <a:off x="7641337" y="4820891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7" name="Obraz 26" descr="Obraz zawierający diagram, zrzut ekranu, Plan, mapa&#10;&#10;Zawartość wygenerowana przez AI może być niepoprawna.">
            <a:extLst>
              <a:ext uri="{FF2B5EF4-FFF2-40B4-BE49-F238E27FC236}">
                <a16:creationId xmlns:a16="http://schemas.microsoft.com/office/drawing/2014/main" id="{4AE40073-4A0C-D41A-F005-22798EC0AB7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2476" b="19161"/>
          <a:stretch>
            <a:fillRect/>
          </a:stretch>
        </p:blipFill>
        <p:spPr>
          <a:xfrm>
            <a:off x="7806256" y="5115161"/>
            <a:ext cx="1748582" cy="1174171"/>
          </a:xfrm>
          <a:prstGeom prst="rect">
            <a:avLst/>
          </a:prstGeom>
        </p:spPr>
      </p:pic>
      <p:sp>
        <p:nvSpPr>
          <p:cNvPr id="28" name="Prostokąt zaokrąglony 27">
            <a:extLst>
              <a:ext uri="{FF2B5EF4-FFF2-40B4-BE49-F238E27FC236}">
                <a16:creationId xmlns:a16="http://schemas.microsoft.com/office/drawing/2014/main" id="{B19B759D-D45D-196A-8771-B20C38922ED0}"/>
              </a:ext>
            </a:extLst>
          </p:cNvPr>
          <p:cNvSpPr/>
          <p:nvPr/>
        </p:nvSpPr>
        <p:spPr>
          <a:xfrm>
            <a:off x="9916886" y="3173916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2" name="Prostokąt zaokrąglony 31">
            <a:extLst>
              <a:ext uri="{FF2B5EF4-FFF2-40B4-BE49-F238E27FC236}">
                <a16:creationId xmlns:a16="http://schemas.microsoft.com/office/drawing/2014/main" id="{09A227DD-8200-D04C-56D7-207463A05973}"/>
              </a:ext>
            </a:extLst>
          </p:cNvPr>
          <p:cNvSpPr/>
          <p:nvPr/>
        </p:nvSpPr>
        <p:spPr>
          <a:xfrm>
            <a:off x="7714343" y="1280929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098" name="Picture 2" descr="Cells Through A Microscope">
            <a:extLst>
              <a:ext uri="{FF2B5EF4-FFF2-40B4-BE49-F238E27FC236}">
                <a16:creationId xmlns:a16="http://schemas.microsoft.com/office/drawing/2014/main" id="{B1DD8E4B-4EC9-2738-9ECB-053B4E60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13" y="3306932"/>
            <a:ext cx="1220774" cy="152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ole tekstowe 32">
            <a:extLst>
              <a:ext uri="{FF2B5EF4-FFF2-40B4-BE49-F238E27FC236}">
                <a16:creationId xmlns:a16="http://schemas.microsoft.com/office/drawing/2014/main" id="{F5A6CFDB-C59E-196B-D65C-2F168C436B9D}"/>
              </a:ext>
            </a:extLst>
          </p:cNvPr>
          <p:cNvSpPr txBox="1"/>
          <p:nvPr/>
        </p:nvSpPr>
        <p:spPr>
          <a:xfrm>
            <a:off x="7895771" y="1400686"/>
            <a:ext cx="1698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„</a:t>
            </a:r>
            <a:r>
              <a:rPr lang="pl-PL" dirty="0" err="1"/>
              <a:t>Patient</a:t>
            </a:r>
            <a:r>
              <a:rPr lang="pl-PL" dirty="0"/>
              <a:t> A </a:t>
            </a:r>
            <a:r>
              <a:rPr lang="pl-PL" dirty="0" err="1"/>
              <a:t>had</a:t>
            </a:r>
            <a:r>
              <a:rPr lang="pl-PL" dirty="0"/>
              <a:t> a </a:t>
            </a:r>
            <a:r>
              <a:rPr lang="pl-PL" dirty="0" err="1"/>
              <a:t>repetetive</a:t>
            </a:r>
            <a:r>
              <a:rPr lang="pl-PL" dirty="0"/>
              <a:t> </a:t>
            </a:r>
            <a:r>
              <a:rPr lang="pl-PL" dirty="0" err="1"/>
              <a:t>headache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administration</a:t>
            </a:r>
            <a:r>
              <a:rPr lang="pl-PL" dirty="0"/>
              <a:t> of </a:t>
            </a:r>
            <a:r>
              <a:rPr lang="pl-PL" dirty="0" err="1"/>
              <a:t>drug</a:t>
            </a:r>
            <a:r>
              <a:rPr lang="pl-PL" dirty="0"/>
              <a:t> ….”</a:t>
            </a:r>
          </a:p>
        </p:txBody>
      </p:sp>
      <p:sp>
        <p:nvSpPr>
          <p:cNvPr id="34" name="Łuk 33">
            <a:extLst>
              <a:ext uri="{FF2B5EF4-FFF2-40B4-BE49-F238E27FC236}">
                <a16:creationId xmlns:a16="http://schemas.microsoft.com/office/drawing/2014/main" id="{08FE0407-25AC-1157-B1D5-DD001783FEDB}"/>
              </a:ext>
            </a:extLst>
          </p:cNvPr>
          <p:cNvSpPr/>
          <p:nvPr/>
        </p:nvSpPr>
        <p:spPr>
          <a:xfrm>
            <a:off x="6284686" y="3831730"/>
            <a:ext cx="2680727" cy="1625584"/>
          </a:xfrm>
          <a:custGeom>
            <a:avLst/>
            <a:gdLst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  <a:gd name="connsiteX3" fmla="*/ 1340364 w 2680727"/>
              <a:gd name="connsiteY3" fmla="*/ 812792 h 1625584"/>
              <a:gd name="connsiteX4" fmla="*/ 1180629 w 2680727"/>
              <a:gd name="connsiteY4" fmla="*/ 5792 h 1625584"/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1625584" stroke="0" extrusionOk="0">
                <a:moveTo>
                  <a:pt x="1180629" y="5792"/>
                </a:moveTo>
                <a:cubicBezTo>
                  <a:pt x="1398873" y="-36232"/>
                  <a:pt x="1691527" y="15539"/>
                  <a:pt x="1928206" y="82338"/>
                </a:cubicBezTo>
                <a:cubicBezTo>
                  <a:pt x="2386817" y="216982"/>
                  <a:pt x="2611315" y="486686"/>
                  <a:pt x="2679991" y="785850"/>
                </a:cubicBezTo>
                <a:cubicBezTo>
                  <a:pt x="2418839" y="734850"/>
                  <a:pt x="1822416" y="851783"/>
                  <a:pt x="1340364" y="812792"/>
                </a:cubicBezTo>
                <a:cubicBezTo>
                  <a:pt x="1219796" y="439848"/>
                  <a:pt x="1236739" y="248452"/>
                  <a:pt x="1180629" y="5792"/>
                </a:cubicBezTo>
                <a:close/>
              </a:path>
              <a:path w="2680727" h="1625584" fill="none" extrusionOk="0">
                <a:moveTo>
                  <a:pt x="1180629" y="5792"/>
                </a:moveTo>
                <a:cubicBezTo>
                  <a:pt x="1435098" y="-28866"/>
                  <a:pt x="1692657" y="18866"/>
                  <a:pt x="1928206" y="82338"/>
                </a:cubicBezTo>
                <a:cubicBezTo>
                  <a:pt x="2418985" y="239370"/>
                  <a:pt x="2706084" y="495255"/>
                  <a:pt x="2679991" y="785850"/>
                </a:cubicBezTo>
              </a:path>
              <a:path w="2680727" h="1625584" fill="none" stroke="0" extrusionOk="0">
                <a:moveTo>
                  <a:pt x="1180629" y="5792"/>
                </a:moveTo>
                <a:cubicBezTo>
                  <a:pt x="1442358" y="-12190"/>
                  <a:pt x="1714353" y="-23313"/>
                  <a:pt x="1928206" y="82338"/>
                </a:cubicBezTo>
                <a:cubicBezTo>
                  <a:pt x="2351063" y="210787"/>
                  <a:pt x="2650462" y="497336"/>
                  <a:pt x="2679991" y="78585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528227"/>
                      <a:gd name="adj2" fmla="val 2153087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Łuk 34">
            <a:extLst>
              <a:ext uri="{FF2B5EF4-FFF2-40B4-BE49-F238E27FC236}">
                <a16:creationId xmlns:a16="http://schemas.microsoft.com/office/drawing/2014/main" id="{E3494E2C-BC02-6952-03D8-099D3EA8A906}"/>
              </a:ext>
            </a:extLst>
          </p:cNvPr>
          <p:cNvSpPr/>
          <p:nvPr/>
        </p:nvSpPr>
        <p:spPr>
          <a:xfrm flipH="1">
            <a:off x="4350656" y="3026270"/>
            <a:ext cx="2680727" cy="1625584"/>
          </a:xfrm>
          <a:custGeom>
            <a:avLst/>
            <a:gdLst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  <a:gd name="connsiteX3" fmla="*/ 1340364 w 2680727"/>
              <a:gd name="connsiteY3" fmla="*/ 812792 h 1625584"/>
              <a:gd name="connsiteX4" fmla="*/ 1180629 w 2680727"/>
              <a:gd name="connsiteY4" fmla="*/ 5792 h 1625584"/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1625584" stroke="0" extrusionOk="0">
                <a:moveTo>
                  <a:pt x="1180629" y="5792"/>
                </a:moveTo>
                <a:cubicBezTo>
                  <a:pt x="1398873" y="-36232"/>
                  <a:pt x="1691527" y="15539"/>
                  <a:pt x="1928206" y="82338"/>
                </a:cubicBezTo>
                <a:cubicBezTo>
                  <a:pt x="2386817" y="216982"/>
                  <a:pt x="2611315" y="486686"/>
                  <a:pt x="2679991" y="785850"/>
                </a:cubicBezTo>
                <a:cubicBezTo>
                  <a:pt x="2418839" y="734850"/>
                  <a:pt x="1822416" y="851783"/>
                  <a:pt x="1340364" y="812792"/>
                </a:cubicBezTo>
                <a:cubicBezTo>
                  <a:pt x="1219796" y="439848"/>
                  <a:pt x="1236739" y="248452"/>
                  <a:pt x="1180629" y="5792"/>
                </a:cubicBezTo>
                <a:close/>
              </a:path>
              <a:path w="2680727" h="1625584" fill="none" extrusionOk="0">
                <a:moveTo>
                  <a:pt x="1180629" y="5792"/>
                </a:moveTo>
                <a:cubicBezTo>
                  <a:pt x="1435098" y="-28866"/>
                  <a:pt x="1692657" y="18866"/>
                  <a:pt x="1928206" y="82338"/>
                </a:cubicBezTo>
                <a:cubicBezTo>
                  <a:pt x="2418985" y="239370"/>
                  <a:pt x="2706084" y="495255"/>
                  <a:pt x="2679991" y="785850"/>
                </a:cubicBezTo>
              </a:path>
              <a:path w="2680727" h="1625584" fill="none" stroke="0" extrusionOk="0">
                <a:moveTo>
                  <a:pt x="1180629" y="5792"/>
                </a:moveTo>
                <a:cubicBezTo>
                  <a:pt x="1442358" y="-12190"/>
                  <a:pt x="1714353" y="-23313"/>
                  <a:pt x="1928206" y="82338"/>
                </a:cubicBezTo>
                <a:cubicBezTo>
                  <a:pt x="2351063" y="210787"/>
                  <a:pt x="2650462" y="497336"/>
                  <a:pt x="2679991" y="78585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528227"/>
                      <a:gd name="adj2" fmla="val 2153087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Łuk 35">
            <a:extLst>
              <a:ext uri="{FF2B5EF4-FFF2-40B4-BE49-F238E27FC236}">
                <a16:creationId xmlns:a16="http://schemas.microsoft.com/office/drawing/2014/main" id="{27375244-3062-9C99-87E0-651168B0938C}"/>
              </a:ext>
            </a:extLst>
          </p:cNvPr>
          <p:cNvSpPr/>
          <p:nvPr/>
        </p:nvSpPr>
        <p:spPr>
          <a:xfrm flipH="1">
            <a:off x="5151146" y="3944457"/>
            <a:ext cx="1253270" cy="1625584"/>
          </a:xfrm>
          <a:custGeom>
            <a:avLst/>
            <a:gdLst>
              <a:gd name="connsiteX0" fmla="*/ 470807 w 1253270"/>
              <a:gd name="connsiteY0" fmla="*/ 25532 h 1625584"/>
              <a:gd name="connsiteX1" fmla="*/ 1079132 w 1253270"/>
              <a:gd name="connsiteY1" fmla="*/ 250518 h 1625584"/>
              <a:gd name="connsiteX2" fmla="*/ 1253194 w 1253270"/>
              <a:gd name="connsiteY2" fmla="*/ 800191 h 1625584"/>
              <a:gd name="connsiteX3" fmla="*/ 626635 w 1253270"/>
              <a:gd name="connsiteY3" fmla="*/ 812792 h 1625584"/>
              <a:gd name="connsiteX4" fmla="*/ 470807 w 1253270"/>
              <a:gd name="connsiteY4" fmla="*/ 25532 h 1625584"/>
              <a:gd name="connsiteX0" fmla="*/ 470807 w 1253270"/>
              <a:gd name="connsiteY0" fmla="*/ 25532 h 1625584"/>
              <a:gd name="connsiteX1" fmla="*/ 1079132 w 1253270"/>
              <a:gd name="connsiteY1" fmla="*/ 250518 h 1625584"/>
              <a:gd name="connsiteX2" fmla="*/ 1253194 w 1253270"/>
              <a:gd name="connsiteY2" fmla="*/ 800191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3270" h="1625584" stroke="0" extrusionOk="0">
                <a:moveTo>
                  <a:pt x="470807" y="25532"/>
                </a:moveTo>
                <a:cubicBezTo>
                  <a:pt x="685810" y="-50071"/>
                  <a:pt x="891787" y="50081"/>
                  <a:pt x="1079132" y="250518"/>
                </a:cubicBezTo>
                <a:cubicBezTo>
                  <a:pt x="1202992" y="401716"/>
                  <a:pt x="1243082" y="595282"/>
                  <a:pt x="1253194" y="800191"/>
                </a:cubicBezTo>
                <a:cubicBezTo>
                  <a:pt x="1008623" y="775791"/>
                  <a:pt x="873760" y="755113"/>
                  <a:pt x="626635" y="812792"/>
                </a:cubicBezTo>
                <a:cubicBezTo>
                  <a:pt x="519701" y="644219"/>
                  <a:pt x="522432" y="283047"/>
                  <a:pt x="470807" y="25532"/>
                </a:cubicBezTo>
                <a:close/>
              </a:path>
              <a:path w="1253270" h="1625584" fill="none" extrusionOk="0">
                <a:moveTo>
                  <a:pt x="470807" y="25532"/>
                </a:moveTo>
                <a:cubicBezTo>
                  <a:pt x="686515" y="-80960"/>
                  <a:pt x="914320" y="49983"/>
                  <a:pt x="1079132" y="250518"/>
                </a:cubicBezTo>
                <a:cubicBezTo>
                  <a:pt x="1214841" y="413390"/>
                  <a:pt x="1289180" y="604280"/>
                  <a:pt x="1253194" y="800191"/>
                </a:cubicBezTo>
              </a:path>
              <a:path w="1253270" h="1625584" fill="none" stroke="0" extrusionOk="0">
                <a:moveTo>
                  <a:pt x="470807" y="25532"/>
                </a:moveTo>
                <a:cubicBezTo>
                  <a:pt x="726437" y="-43151"/>
                  <a:pt x="938580" y="5563"/>
                  <a:pt x="1079132" y="250518"/>
                </a:cubicBezTo>
                <a:cubicBezTo>
                  <a:pt x="1180627" y="397463"/>
                  <a:pt x="1230496" y="614100"/>
                  <a:pt x="1253194" y="800191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528227"/>
                      <a:gd name="adj2" fmla="val 2153087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Łuk 36">
            <a:extLst>
              <a:ext uri="{FF2B5EF4-FFF2-40B4-BE49-F238E27FC236}">
                <a16:creationId xmlns:a16="http://schemas.microsoft.com/office/drawing/2014/main" id="{F2F96A1C-23F3-1DD6-56EB-40EB451CA28D}"/>
              </a:ext>
            </a:extLst>
          </p:cNvPr>
          <p:cNvSpPr/>
          <p:nvPr/>
        </p:nvSpPr>
        <p:spPr>
          <a:xfrm flipH="1">
            <a:off x="3962449" y="1916657"/>
            <a:ext cx="2680727" cy="1625584"/>
          </a:xfrm>
          <a:custGeom>
            <a:avLst/>
            <a:gdLst>
              <a:gd name="connsiteX0" fmla="*/ 26057 w 2680727"/>
              <a:gd name="connsiteY0" fmla="*/ 653305 h 1625584"/>
              <a:gd name="connsiteX1" fmla="*/ 860323 w 2680727"/>
              <a:gd name="connsiteY1" fmla="*/ 53915 h 1625584"/>
              <a:gd name="connsiteX2" fmla="*/ 1606132 w 2680727"/>
              <a:gd name="connsiteY2" fmla="*/ 16138 h 1625584"/>
              <a:gd name="connsiteX3" fmla="*/ 1340364 w 2680727"/>
              <a:gd name="connsiteY3" fmla="*/ 812792 h 1625584"/>
              <a:gd name="connsiteX4" fmla="*/ 26057 w 2680727"/>
              <a:gd name="connsiteY4" fmla="*/ 653305 h 1625584"/>
              <a:gd name="connsiteX0" fmla="*/ 26057 w 2680727"/>
              <a:gd name="connsiteY0" fmla="*/ 653305 h 1625584"/>
              <a:gd name="connsiteX1" fmla="*/ 860323 w 2680727"/>
              <a:gd name="connsiteY1" fmla="*/ 53915 h 1625584"/>
              <a:gd name="connsiteX2" fmla="*/ 1606132 w 2680727"/>
              <a:gd name="connsiteY2" fmla="*/ 16138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1625584" stroke="0" extrusionOk="0">
                <a:moveTo>
                  <a:pt x="26057" y="653305"/>
                </a:moveTo>
                <a:cubicBezTo>
                  <a:pt x="80826" y="358124"/>
                  <a:pt x="360216" y="180364"/>
                  <a:pt x="860323" y="53915"/>
                </a:cubicBezTo>
                <a:cubicBezTo>
                  <a:pt x="1145944" y="8737"/>
                  <a:pt x="1335207" y="-13784"/>
                  <a:pt x="1606132" y="16138"/>
                </a:cubicBezTo>
                <a:cubicBezTo>
                  <a:pt x="1558809" y="395819"/>
                  <a:pt x="1484021" y="502154"/>
                  <a:pt x="1340364" y="812792"/>
                </a:cubicBezTo>
                <a:cubicBezTo>
                  <a:pt x="702583" y="649788"/>
                  <a:pt x="568642" y="621362"/>
                  <a:pt x="26057" y="653305"/>
                </a:cubicBezTo>
                <a:close/>
              </a:path>
              <a:path w="2680727" h="1625584" fill="none" extrusionOk="0">
                <a:moveTo>
                  <a:pt x="26057" y="653305"/>
                </a:moveTo>
                <a:cubicBezTo>
                  <a:pt x="111291" y="332641"/>
                  <a:pt x="411513" y="181020"/>
                  <a:pt x="860323" y="53915"/>
                </a:cubicBezTo>
                <a:cubicBezTo>
                  <a:pt x="1110668" y="5747"/>
                  <a:pt x="1390614" y="-6301"/>
                  <a:pt x="1606132" y="16138"/>
                </a:cubicBezTo>
              </a:path>
              <a:path w="2680727" h="1625584" fill="none" stroke="0" extrusionOk="0">
                <a:moveTo>
                  <a:pt x="26057" y="653305"/>
                </a:moveTo>
                <a:cubicBezTo>
                  <a:pt x="135077" y="382211"/>
                  <a:pt x="433254" y="149391"/>
                  <a:pt x="860323" y="53915"/>
                </a:cubicBezTo>
                <a:cubicBezTo>
                  <a:pt x="1088186" y="-2861"/>
                  <a:pt x="1321839" y="18314"/>
                  <a:pt x="1606132" y="16138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215129"/>
                      <a:gd name="adj2" fmla="val 1730693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Łuk 37">
            <a:extLst>
              <a:ext uri="{FF2B5EF4-FFF2-40B4-BE49-F238E27FC236}">
                <a16:creationId xmlns:a16="http://schemas.microsoft.com/office/drawing/2014/main" id="{E900B054-771A-8359-6F03-6CE0729EA50A}"/>
              </a:ext>
            </a:extLst>
          </p:cNvPr>
          <p:cNvSpPr/>
          <p:nvPr/>
        </p:nvSpPr>
        <p:spPr>
          <a:xfrm>
            <a:off x="6745519" y="1836814"/>
            <a:ext cx="2680727" cy="1625584"/>
          </a:xfrm>
          <a:custGeom>
            <a:avLst/>
            <a:gdLst>
              <a:gd name="connsiteX0" fmla="*/ 8711 w 2680727"/>
              <a:gd name="connsiteY0" fmla="*/ 720277 h 1625584"/>
              <a:gd name="connsiteX1" fmla="*/ 840699 w 2680727"/>
              <a:gd name="connsiteY1" fmla="*/ 58588 h 1625584"/>
              <a:gd name="connsiteX2" fmla="*/ 1340364 w 2680727"/>
              <a:gd name="connsiteY2" fmla="*/ 812792 h 1625584"/>
              <a:gd name="connsiteX3" fmla="*/ 8711 w 2680727"/>
              <a:gd name="connsiteY3" fmla="*/ 720277 h 1625584"/>
              <a:gd name="connsiteX0" fmla="*/ 8711 w 2680727"/>
              <a:gd name="connsiteY0" fmla="*/ 720277 h 1625584"/>
              <a:gd name="connsiteX1" fmla="*/ 840699 w 2680727"/>
              <a:gd name="connsiteY1" fmla="*/ 58588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0727" h="1625584" stroke="0" extrusionOk="0">
                <a:moveTo>
                  <a:pt x="8711" y="720277"/>
                </a:moveTo>
                <a:cubicBezTo>
                  <a:pt x="15395" y="393402"/>
                  <a:pt x="330524" y="189929"/>
                  <a:pt x="840699" y="58588"/>
                </a:cubicBezTo>
                <a:cubicBezTo>
                  <a:pt x="1044996" y="225502"/>
                  <a:pt x="1110328" y="438175"/>
                  <a:pt x="1340364" y="812792"/>
                </a:cubicBezTo>
                <a:cubicBezTo>
                  <a:pt x="1139944" y="757210"/>
                  <a:pt x="548872" y="685938"/>
                  <a:pt x="8711" y="720277"/>
                </a:cubicBezTo>
                <a:close/>
              </a:path>
              <a:path w="2680727" h="1625584" fill="none" extrusionOk="0">
                <a:moveTo>
                  <a:pt x="8711" y="720277"/>
                </a:moveTo>
                <a:cubicBezTo>
                  <a:pt x="138260" y="432551"/>
                  <a:pt x="418250" y="99537"/>
                  <a:pt x="840699" y="58588"/>
                </a:cubicBezTo>
              </a:path>
              <a:path w="2680727" h="1625584" fill="none" stroke="0" extrusionOk="0">
                <a:moveTo>
                  <a:pt x="8711" y="720277"/>
                </a:moveTo>
                <a:cubicBezTo>
                  <a:pt x="9196" y="393449"/>
                  <a:pt x="429941" y="191726"/>
                  <a:pt x="840699" y="58588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038451"/>
                      <a:gd name="adj2" fmla="val 1418851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Łuk 38">
            <a:extLst>
              <a:ext uri="{FF2B5EF4-FFF2-40B4-BE49-F238E27FC236}">
                <a16:creationId xmlns:a16="http://schemas.microsoft.com/office/drawing/2014/main" id="{D0F7AD1E-53B8-C24C-C509-F2825D94E642}"/>
              </a:ext>
            </a:extLst>
          </p:cNvPr>
          <p:cNvSpPr/>
          <p:nvPr/>
        </p:nvSpPr>
        <p:spPr>
          <a:xfrm>
            <a:off x="7263662" y="3231778"/>
            <a:ext cx="2680727" cy="974450"/>
          </a:xfrm>
          <a:custGeom>
            <a:avLst/>
            <a:gdLst>
              <a:gd name="connsiteX0" fmla="*/ 23830 w 2680727"/>
              <a:gd name="connsiteY0" fmla="*/ 395760 h 974450"/>
              <a:gd name="connsiteX1" fmla="*/ 1303201 w 2680727"/>
              <a:gd name="connsiteY1" fmla="*/ 187 h 974450"/>
              <a:gd name="connsiteX2" fmla="*/ 2479530 w 2680727"/>
              <a:gd name="connsiteY2" fmla="*/ 230479 h 974450"/>
              <a:gd name="connsiteX3" fmla="*/ 1340364 w 2680727"/>
              <a:gd name="connsiteY3" fmla="*/ 487225 h 974450"/>
              <a:gd name="connsiteX4" fmla="*/ 23830 w 2680727"/>
              <a:gd name="connsiteY4" fmla="*/ 395760 h 974450"/>
              <a:gd name="connsiteX0" fmla="*/ 23830 w 2680727"/>
              <a:gd name="connsiteY0" fmla="*/ 395760 h 974450"/>
              <a:gd name="connsiteX1" fmla="*/ 1303201 w 2680727"/>
              <a:gd name="connsiteY1" fmla="*/ 187 h 974450"/>
              <a:gd name="connsiteX2" fmla="*/ 2479530 w 2680727"/>
              <a:gd name="connsiteY2" fmla="*/ 230479 h 97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974450" stroke="0" extrusionOk="0">
                <a:moveTo>
                  <a:pt x="23830" y="395760"/>
                </a:moveTo>
                <a:cubicBezTo>
                  <a:pt x="105616" y="148664"/>
                  <a:pt x="572918" y="44529"/>
                  <a:pt x="1303201" y="187"/>
                </a:cubicBezTo>
                <a:cubicBezTo>
                  <a:pt x="1798066" y="-843"/>
                  <a:pt x="2205138" y="83815"/>
                  <a:pt x="2479530" y="230479"/>
                </a:cubicBezTo>
                <a:cubicBezTo>
                  <a:pt x="2159168" y="320239"/>
                  <a:pt x="1831553" y="457701"/>
                  <a:pt x="1340364" y="487225"/>
                </a:cubicBezTo>
                <a:cubicBezTo>
                  <a:pt x="834858" y="570982"/>
                  <a:pt x="655415" y="396769"/>
                  <a:pt x="23830" y="395760"/>
                </a:cubicBezTo>
                <a:close/>
              </a:path>
              <a:path w="2680727" h="974450" fill="none" extrusionOk="0">
                <a:moveTo>
                  <a:pt x="23830" y="395760"/>
                </a:moveTo>
                <a:cubicBezTo>
                  <a:pt x="141167" y="163503"/>
                  <a:pt x="630850" y="66725"/>
                  <a:pt x="1303201" y="187"/>
                </a:cubicBezTo>
                <a:cubicBezTo>
                  <a:pt x="1818529" y="16883"/>
                  <a:pt x="2247279" y="87691"/>
                  <a:pt x="2479530" y="230479"/>
                </a:cubicBezTo>
              </a:path>
              <a:path w="2680727" h="974450" fill="none" stroke="0" extrusionOk="0">
                <a:moveTo>
                  <a:pt x="23830" y="395760"/>
                </a:moveTo>
                <a:cubicBezTo>
                  <a:pt x="208138" y="178933"/>
                  <a:pt x="701163" y="-49032"/>
                  <a:pt x="1303201" y="187"/>
                </a:cubicBezTo>
                <a:cubicBezTo>
                  <a:pt x="1771080" y="-6005"/>
                  <a:pt x="2205641" y="104247"/>
                  <a:pt x="2479530" y="230479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038451"/>
                      <a:gd name="adj2" fmla="val 2083793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97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485D4-D812-6E96-7B69-8EC3783A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E85231B-3672-0375-CB68-0C7193A95DBD}"/>
              </a:ext>
            </a:extLst>
          </p:cNvPr>
          <p:cNvSpPr/>
          <p:nvPr/>
        </p:nvSpPr>
        <p:spPr>
          <a:xfrm>
            <a:off x="-7256" y="-1284878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65A790FA-F8FB-BDFE-EEE4-DA4585604D25}"/>
              </a:ext>
            </a:extLst>
          </p:cNvPr>
          <p:cNvGrpSpPr/>
          <p:nvPr/>
        </p:nvGrpSpPr>
        <p:grpSpPr>
          <a:xfrm>
            <a:off x="718455" y="1070702"/>
            <a:ext cx="827314" cy="827314"/>
            <a:chOff x="137885" y="1070702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BF77EF9-69E1-1BA2-DE82-99208CD64055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1" name="Grafika 30" descr="Otwarte drzwi z wypełnieniem pełnym">
              <a:extLst>
                <a:ext uri="{FF2B5EF4-FFF2-40B4-BE49-F238E27FC236}">
                  <a16:creationId xmlns:a16="http://schemas.microsoft.com/office/drawing/2014/main" id="{8B2B34DC-FD6A-7E7C-D37A-B004AAD7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C870F4D4-D476-1613-0B20-3462DB6BC78F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5CA0BBA2-A64A-650C-5E5A-D96E65CDF65F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6C9D0F65-695E-9825-FB07-9E9D0BAA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B7540B56-F16A-EA46-68DC-4E7836CC84D0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8580137D-935E-C963-6086-494B2DF356E1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78C3A950-01BB-798F-D56A-460B4D58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92367287-E18F-09E6-2FF9-D69608863919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F17801A6-3577-7F97-D7C2-9910145109FE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A0F693D-2759-1A6A-0110-8ACF2A78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AEEA5B4D-A27F-4B71-AA4C-9253F94ADD6D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660033B-8285-E701-F37F-5A7D2B01E30C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3BEA2A4C-BD75-1E5A-89C1-F621DA4F2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5E801C8F-AFFC-E6B8-9212-C90BC28B1F7C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0A864DBC-FB87-E7C6-3A6F-0B895A952E95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8282D3A3-E8FA-EDD5-A505-1883E61C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489D472B-1351-EA5E-4C76-506FABB5016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9E8C0FED-A8D7-0CB8-0692-BB3A98EBCD5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8C46C3C3-59A6-F43D-906C-E08515E9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5" name="Tytuł 1">
            <a:extLst>
              <a:ext uri="{FF2B5EF4-FFF2-40B4-BE49-F238E27FC236}">
                <a16:creationId xmlns:a16="http://schemas.microsoft.com/office/drawing/2014/main" id="{F3A8B712-C071-76E4-6154-9BBCE8CBF3B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1F9FA50E-AB0B-2A35-A97E-F0E517BD0F9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1F9FA50E-AB0B-2A35-A97E-F0E517BD0F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a 37">
            <a:extLst>
              <a:ext uri="{FF2B5EF4-FFF2-40B4-BE49-F238E27FC236}">
                <a16:creationId xmlns:a16="http://schemas.microsoft.com/office/drawing/2014/main" id="{0A50E978-B514-E2E7-CBD6-A01111E2722F}"/>
              </a:ext>
            </a:extLst>
          </p:cNvPr>
          <p:cNvGrpSpPr/>
          <p:nvPr/>
        </p:nvGrpSpPr>
        <p:grpSpPr>
          <a:xfrm>
            <a:off x="2271480" y="1545587"/>
            <a:ext cx="8676506" cy="937334"/>
            <a:chOff x="2255146" y="1704266"/>
            <a:chExt cx="8676506" cy="937334"/>
          </a:xfrm>
        </p:grpSpPr>
        <p:sp>
          <p:nvSpPr>
            <p:cNvPr id="11" name="Prostokąt zaokrąglony 10">
              <a:extLst>
                <a:ext uri="{FF2B5EF4-FFF2-40B4-BE49-F238E27FC236}">
                  <a16:creationId xmlns:a16="http://schemas.microsoft.com/office/drawing/2014/main" id="{2CA52167-DE53-C571-0526-589C319E38DE}"/>
                </a:ext>
              </a:extLst>
            </p:cNvPr>
            <p:cNvSpPr/>
            <p:nvPr/>
          </p:nvSpPr>
          <p:spPr>
            <a:xfrm>
              <a:off x="2271479" y="1704266"/>
              <a:ext cx="8660173" cy="937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A957764E-108D-86E6-B01D-DD5377230CE8}"/>
                </a:ext>
              </a:extLst>
            </p:cNvPr>
            <p:cNvSpPr txBox="1"/>
            <p:nvPr/>
          </p:nvSpPr>
          <p:spPr>
            <a:xfrm>
              <a:off x="2941532" y="1842037"/>
              <a:ext cx="799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600" dirty="0"/>
                <a:t>Deal with </a:t>
              </a:r>
              <a:r>
                <a:rPr lang="pl-PL" sz="3600" dirty="0" err="1"/>
                <a:t>tons</a:t>
              </a:r>
              <a:r>
                <a:rPr lang="pl-PL" sz="3600" dirty="0"/>
                <a:t> of data from </a:t>
              </a:r>
              <a:r>
                <a:rPr lang="pl-PL" sz="3600" dirty="0" err="1"/>
                <a:t>experiments</a:t>
              </a:r>
              <a:endParaRPr lang="pl-PL" sz="3600" dirty="0"/>
            </a:p>
          </p:txBody>
        </p:sp>
        <p:pic>
          <p:nvPicPr>
            <p:cNvPr id="19" name="Grafika 18" descr="Baza danych z wypełnieniem pełnym">
              <a:extLst>
                <a:ext uri="{FF2B5EF4-FFF2-40B4-BE49-F238E27FC236}">
                  <a16:creationId xmlns:a16="http://schemas.microsoft.com/office/drawing/2014/main" id="{873EF847-8CEC-A336-B6C8-F86079EE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55146" y="1764918"/>
              <a:ext cx="800568" cy="800568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2FB01B19-21E5-78D9-A0F7-D0769BB7AEBA}"/>
              </a:ext>
            </a:extLst>
          </p:cNvPr>
          <p:cNvGrpSpPr/>
          <p:nvPr/>
        </p:nvGrpSpPr>
        <p:grpSpPr>
          <a:xfrm>
            <a:off x="2236764" y="4090107"/>
            <a:ext cx="8694889" cy="937334"/>
            <a:chOff x="2220430" y="4339362"/>
            <a:chExt cx="8694889" cy="937334"/>
          </a:xfrm>
        </p:grpSpPr>
        <p:sp>
          <p:nvSpPr>
            <p:cNvPr id="25" name="Prostokąt zaokrąglony 24">
              <a:extLst>
                <a:ext uri="{FF2B5EF4-FFF2-40B4-BE49-F238E27FC236}">
                  <a16:creationId xmlns:a16="http://schemas.microsoft.com/office/drawing/2014/main" id="{12358482-19B5-1A3C-2B47-E7C1AAD26DA3}"/>
                </a:ext>
              </a:extLst>
            </p:cNvPr>
            <p:cNvSpPr/>
            <p:nvPr/>
          </p:nvSpPr>
          <p:spPr>
            <a:xfrm>
              <a:off x="2255146" y="4339362"/>
              <a:ext cx="8660173" cy="937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ole tekstowe 25">
              <a:extLst>
                <a:ext uri="{FF2B5EF4-FFF2-40B4-BE49-F238E27FC236}">
                  <a16:creationId xmlns:a16="http://schemas.microsoft.com/office/drawing/2014/main" id="{3B8F267E-37A4-FF14-BCC9-DDE221EB0C2F}"/>
                </a:ext>
              </a:extLst>
            </p:cNvPr>
            <p:cNvSpPr txBox="1"/>
            <p:nvPr/>
          </p:nvSpPr>
          <p:spPr>
            <a:xfrm>
              <a:off x="2925199" y="4477133"/>
              <a:ext cx="799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600" dirty="0"/>
                <a:t>Model the </a:t>
              </a:r>
              <a:r>
                <a:rPr lang="pl-PL" sz="3600" dirty="0" err="1"/>
                <a:t>complex</a:t>
              </a:r>
              <a:r>
                <a:rPr lang="pl-PL" sz="3600" dirty="0"/>
                <a:t>, </a:t>
              </a:r>
              <a:r>
                <a:rPr lang="pl-PL" sz="3600" dirty="0" err="1"/>
                <a:t>dynamic</a:t>
              </a:r>
              <a:r>
                <a:rPr lang="pl-PL" sz="3600" dirty="0"/>
                <a:t> </a:t>
              </a:r>
              <a:r>
                <a:rPr lang="pl-PL" sz="3600" dirty="0" err="1"/>
                <a:t>interactions</a:t>
              </a:r>
              <a:endParaRPr lang="pl-PL" sz="3600" dirty="0"/>
            </a:p>
          </p:txBody>
        </p:sp>
        <p:pic>
          <p:nvPicPr>
            <p:cNvPr id="27" name="Grafika 26" descr="Kółka ze strzałkami z wypełnieniem pełnym">
              <a:extLst>
                <a:ext uri="{FF2B5EF4-FFF2-40B4-BE49-F238E27FC236}">
                  <a16:creationId xmlns:a16="http://schemas.microsoft.com/office/drawing/2014/main" id="{E9C847A3-409C-65AD-029D-9D5473A06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20430" y="4417846"/>
              <a:ext cx="780366" cy="780366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AFEED257-398B-B53F-33A8-12A4E9097A82}"/>
              </a:ext>
            </a:extLst>
          </p:cNvPr>
          <p:cNvGrpSpPr/>
          <p:nvPr/>
        </p:nvGrpSpPr>
        <p:grpSpPr>
          <a:xfrm>
            <a:off x="2287813" y="2817847"/>
            <a:ext cx="8660173" cy="937334"/>
            <a:chOff x="2271479" y="3039181"/>
            <a:chExt cx="8660173" cy="937334"/>
          </a:xfrm>
        </p:grpSpPr>
        <p:sp>
          <p:nvSpPr>
            <p:cNvPr id="15" name="Prostokąt zaokrąglony 14">
              <a:extLst>
                <a:ext uri="{FF2B5EF4-FFF2-40B4-BE49-F238E27FC236}">
                  <a16:creationId xmlns:a16="http://schemas.microsoft.com/office/drawing/2014/main" id="{BAF5C28B-85E4-DE2C-EF00-DBA302D7E93F}"/>
                </a:ext>
              </a:extLst>
            </p:cNvPr>
            <p:cNvSpPr/>
            <p:nvPr/>
          </p:nvSpPr>
          <p:spPr>
            <a:xfrm>
              <a:off x="2271479" y="3039181"/>
              <a:ext cx="8660173" cy="937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33CBC8B8-02CE-5A7F-DB28-DC3AE5D5EFCD}"/>
                </a:ext>
              </a:extLst>
            </p:cNvPr>
            <p:cNvSpPr txBox="1"/>
            <p:nvPr/>
          </p:nvSpPr>
          <p:spPr>
            <a:xfrm>
              <a:off x="2941532" y="3176952"/>
              <a:ext cx="799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600" dirty="0" err="1"/>
                <a:t>Analyze</a:t>
              </a:r>
              <a:r>
                <a:rPr lang="pl-PL" sz="3600" dirty="0"/>
                <a:t> data of </a:t>
              </a:r>
              <a:r>
                <a:rPr lang="pl-PL" sz="3600" dirty="0" err="1"/>
                <a:t>different</a:t>
              </a:r>
              <a:r>
                <a:rPr lang="pl-PL" sz="3600" dirty="0"/>
                <a:t> </a:t>
              </a:r>
              <a:r>
                <a:rPr lang="pl-PL" sz="3600" dirty="0" err="1"/>
                <a:t>types</a:t>
              </a:r>
              <a:endParaRPr lang="pl-PL" sz="3600" dirty="0"/>
            </a:p>
          </p:txBody>
        </p:sp>
        <p:pic>
          <p:nvPicPr>
            <p:cNvPr id="32" name="Grafika 31" descr="Obraz z wypełnieniem pełnym">
              <a:extLst>
                <a:ext uri="{FF2B5EF4-FFF2-40B4-BE49-F238E27FC236}">
                  <a16:creationId xmlns:a16="http://schemas.microsoft.com/office/drawing/2014/main" id="{3F1589AD-E137-F7D8-ABF9-AA9C9D3F7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313088" y="3143530"/>
              <a:ext cx="684684" cy="684684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E9B05324-057D-E8EB-0591-01C0C79F2A7B}"/>
              </a:ext>
            </a:extLst>
          </p:cNvPr>
          <p:cNvGrpSpPr/>
          <p:nvPr/>
        </p:nvGrpSpPr>
        <p:grpSpPr>
          <a:xfrm>
            <a:off x="2287813" y="5362366"/>
            <a:ext cx="8660173" cy="937334"/>
            <a:chOff x="2271479" y="5521045"/>
            <a:chExt cx="8660173" cy="937334"/>
          </a:xfrm>
        </p:grpSpPr>
        <p:sp>
          <p:nvSpPr>
            <p:cNvPr id="22" name="Prostokąt zaokrąglony 21">
              <a:extLst>
                <a:ext uri="{FF2B5EF4-FFF2-40B4-BE49-F238E27FC236}">
                  <a16:creationId xmlns:a16="http://schemas.microsoft.com/office/drawing/2014/main" id="{38324A54-FEFF-982E-C1A9-8AF6D1347175}"/>
                </a:ext>
              </a:extLst>
            </p:cNvPr>
            <p:cNvSpPr/>
            <p:nvPr/>
          </p:nvSpPr>
          <p:spPr>
            <a:xfrm>
              <a:off x="2271479" y="5521045"/>
              <a:ext cx="8660173" cy="937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pole tekstowe 22">
              <a:extLst>
                <a:ext uri="{FF2B5EF4-FFF2-40B4-BE49-F238E27FC236}">
                  <a16:creationId xmlns:a16="http://schemas.microsoft.com/office/drawing/2014/main" id="{80544C04-7ECC-F1A7-E812-A049D3CD4A21}"/>
                </a:ext>
              </a:extLst>
            </p:cNvPr>
            <p:cNvSpPr txBox="1"/>
            <p:nvPr/>
          </p:nvSpPr>
          <p:spPr>
            <a:xfrm>
              <a:off x="2941532" y="5658816"/>
              <a:ext cx="799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600" dirty="0" err="1"/>
                <a:t>Avoid</a:t>
              </a:r>
              <a:r>
                <a:rPr lang="pl-PL" sz="3600" dirty="0"/>
                <a:t> </a:t>
              </a:r>
              <a:r>
                <a:rPr lang="pl-PL" sz="3600" dirty="0" err="1"/>
                <a:t>traps</a:t>
              </a:r>
              <a:r>
                <a:rPr lang="pl-PL" sz="3600" dirty="0"/>
                <a:t>, </a:t>
              </a:r>
              <a:r>
                <a:rPr lang="pl-PL" sz="3600" dirty="0" err="1"/>
                <a:t>false</a:t>
              </a:r>
              <a:r>
                <a:rPr lang="pl-PL" sz="3600" dirty="0"/>
                <a:t> </a:t>
              </a:r>
              <a:r>
                <a:rPr lang="pl-PL" sz="3600" dirty="0" err="1"/>
                <a:t>positive</a:t>
              </a:r>
              <a:r>
                <a:rPr lang="pl-PL" sz="3600" dirty="0"/>
                <a:t> </a:t>
              </a:r>
              <a:r>
                <a:rPr lang="pl-PL" sz="3600" dirty="0" err="1"/>
                <a:t>signals</a:t>
              </a:r>
              <a:r>
                <a:rPr lang="pl-PL" sz="3600" dirty="0"/>
                <a:t> etc.</a:t>
              </a:r>
            </a:p>
          </p:txBody>
        </p:sp>
        <p:pic>
          <p:nvPicPr>
            <p:cNvPr id="34" name="Grafika 33" descr="Żarówka z wypełnieniem pełnym">
              <a:extLst>
                <a:ext uri="{FF2B5EF4-FFF2-40B4-BE49-F238E27FC236}">
                  <a16:creationId xmlns:a16="http://schemas.microsoft.com/office/drawing/2014/main" id="{969BED3C-39FD-3E91-B422-2F06607E1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300753" y="5627304"/>
              <a:ext cx="709354" cy="709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38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01AC6-5CF2-7A2A-9363-762ED34B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83CDB29-344B-C2DC-C7AA-59D69C52D8DA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A5097980-47CA-2274-D165-4F0CC6932512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53854BF2-21C8-715B-B7DD-7C21EF0CA96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B9645B82-68BA-979A-066D-2E926D178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7F16D2D1-A7EF-1E30-6C48-3E3B4EE35C3A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877406C5-E32E-8561-A8E9-CB7D0600E18F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705B6086-4A63-D267-B8D2-A0C9A8E9F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5C398C80-FC63-098F-F16B-FA32D912948A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FCEA9485-64FC-B9E5-7027-D3BC89DF9130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2EEFC9E6-B170-04C2-9F19-465BD3659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92C65272-BCA6-341D-0743-B66A8F14267D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8FF07DFE-F2D4-AC73-BDE3-0BB7A3C7EE1B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95686EF-7673-91D6-A0E0-C9DC3709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2C623EC9-20B2-C7F6-4C33-C2E9DB1847B8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447B915A-F99B-6C5D-EB21-3AA801B4E4BB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429EFFD5-EA1A-9549-8652-1EC65508E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76A981F5-DC76-9782-2ED0-9C87E08F45D8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9DF278C0-F61B-FFC2-EC21-7B1CB9FD3860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28D18375-2F4A-87BA-3E66-F225E8A49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DC8B39D1-FEAF-10B5-FF25-53EB40021F4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FB2870D7-84BC-32B1-4225-D8E5C49DEBC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12176F5-4BE7-AB55-54D9-8597556CF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527D81CC-BFF4-8E6C-05C0-CD1CB492B78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7170" name="Picture 2" descr="Central Dogma: Definition, Steps &amp; Sample Questions">
            <a:extLst>
              <a:ext uri="{FF2B5EF4-FFF2-40B4-BE49-F238E27FC236}">
                <a16:creationId xmlns:a16="http://schemas.microsoft.com/office/drawing/2014/main" id="{CBC3282F-825D-8310-5749-E9255F6A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51" y="1441945"/>
            <a:ext cx="6690292" cy="501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91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649</Words>
  <Application>Microsoft Macintosh PowerPoint</Application>
  <PresentationFormat>Panoramiczny</PresentationFormat>
  <Paragraphs>180</Paragraphs>
  <Slides>40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</vt:lpstr>
      <vt:lpstr>Cambria Math</vt:lpstr>
      <vt:lpstr>Courier New</vt:lpstr>
      <vt:lpstr>Office Theme</vt:lpstr>
      <vt:lpstr>Bioinformatics</vt:lpstr>
      <vt:lpstr>https://pdabrowskitumanski.github.io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Paweł Dąbrowski-Tumański</cp:lastModifiedBy>
  <cp:revision>12</cp:revision>
  <dcterms:created xsi:type="dcterms:W3CDTF">2013-01-27T09:14:16Z</dcterms:created>
  <dcterms:modified xsi:type="dcterms:W3CDTF">2025-10-02T07:46:01Z</dcterms:modified>
  <cp:category/>
</cp:coreProperties>
</file>